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13" r:id="rId2"/>
    <p:sldId id="305" r:id="rId3"/>
    <p:sldId id="256" r:id="rId4"/>
    <p:sldId id="288" r:id="rId5"/>
    <p:sldId id="272" r:id="rId6"/>
    <p:sldId id="306" r:id="rId7"/>
    <p:sldId id="314" r:id="rId8"/>
    <p:sldId id="300" r:id="rId9"/>
    <p:sldId id="270" r:id="rId10"/>
    <p:sldId id="311" r:id="rId11"/>
    <p:sldId id="304" r:id="rId12"/>
    <p:sldId id="297" r:id="rId13"/>
    <p:sldId id="286" r:id="rId14"/>
    <p:sldId id="278" r:id="rId15"/>
    <p:sldId id="298" r:id="rId16"/>
    <p:sldId id="279" r:id="rId17"/>
    <p:sldId id="280" r:id="rId18"/>
    <p:sldId id="309" r:id="rId19"/>
    <p:sldId id="271" r:id="rId20"/>
    <p:sldId id="275" r:id="rId21"/>
    <p:sldId id="308" r:id="rId22"/>
    <p:sldId id="273" r:id="rId23"/>
    <p:sldId id="312" r:id="rId24"/>
    <p:sldId id="283" r:id="rId25"/>
    <p:sldId id="317" r:id="rId26"/>
    <p:sldId id="32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2" autoAdjust="0"/>
    <p:restoredTop sz="92184" autoAdjust="0"/>
  </p:normalViewPr>
  <p:slideViewPr>
    <p:cSldViewPr snapToGrid="0">
      <p:cViewPr varScale="1">
        <p:scale>
          <a:sx n="116" d="100"/>
          <a:sy n="116" d="100"/>
        </p:scale>
        <p:origin x="-354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88;&#1086;&#1073;&#1086;&#1090;&#1086;&#1090;&#1077;&#1093;&#1085;&#1080;&#1082;&#1072;\2015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lavspec\Desktop\&#1050;&#1086;&#1083;-&#1074;&#1086;%20&#1089;&#1090;&#1072;&#1074;&#1086;&#1082;%20&#1085;&#1072;%202016-2017%20&#1089;%20&#1080;&#1079;&#1084;&#1077;&#1085;&#1077;&#1085;&#1080;&#1103;&#1084;&#1080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lavspec\Desktop\&#1085;&#1072;&#1073;&#1088;&#1086;&#1089;&#1082;&#1080;%202018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82;&#1086;&#1085;&#1092;&#1077;&#1088;&#1077;&#1085;&#1094;&#1080;&#1103;\&#1085;&#1072;&#1073;&#1088;&#1086;&#1089;&#1082;&#1080;%202018\&#1051;&#1080;&#1089;&#1090;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lavspec\Desktop\&#1085;&#1072;&#1073;&#1088;&#1086;&#1089;&#1082;&#1080;%202018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82;&#1086;&#1085;&#1092;&#1077;&#1088;&#1077;&#1085;&#1094;&#1080;&#1103;\&#1082;&#1086;&#1085;&#1092;&#1077;&#1088;&#1077;&#1085;&#1094;&#1080;&#1103;%202017\&#1085;&#1072;%20&#1050;&#1086;&#1085;&#1092;&#1077;&#1088;&#1077;&#1085;&#1094;&#1080;&#1102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5008336112037392E-2"/>
          <c:y val="0"/>
          <c:w val="0.81767675839453313"/>
          <c:h val="0.64889481474699706"/>
        </c:manualLayout>
      </c:layout>
      <c:barChart>
        <c:barDir val="col"/>
        <c:grouping val="clustered"/>
        <c:ser>
          <c:idx val="0"/>
          <c:order val="0"/>
          <c:tx>
            <c:strRef>
              <c:f>Лист1!$F$2</c:f>
              <c:strCache>
                <c:ptCount val="1"/>
                <c:pt idx="0">
                  <c:v>ДОУ</c:v>
                </c:pt>
              </c:strCache>
            </c:strRef>
          </c:tx>
          <c:dLbls>
            <c:showVal val="1"/>
          </c:dLbls>
          <c:cat>
            <c:numRef>
              <c:f>Лист1!$G$1:$H$1</c:f>
              <c:numCache>
                <c:formatCode>General</c:formatCode>
                <c:ptCount val="2"/>
                <c:pt idx="0">
                  <c:v>2015</c:v>
                </c:pt>
                <c:pt idx="1">
                  <c:v>2018</c:v>
                </c:pt>
              </c:numCache>
            </c:numRef>
          </c:cat>
          <c:val>
            <c:numRef>
              <c:f>Лист1!$G$2:$H$2</c:f>
              <c:numCache>
                <c:formatCode>General</c:formatCode>
                <c:ptCount val="2"/>
                <c:pt idx="0">
                  <c:v>180</c:v>
                </c:pt>
                <c:pt idx="1">
                  <c:v>325</c:v>
                </c:pt>
              </c:numCache>
            </c:numRef>
          </c:val>
        </c:ser>
        <c:ser>
          <c:idx val="1"/>
          <c:order val="1"/>
          <c:tx>
            <c:strRef>
              <c:f>Лист1!$F$3</c:f>
              <c:strCache>
                <c:ptCount val="1"/>
                <c:pt idx="0">
                  <c:v>СОШ</c:v>
                </c:pt>
              </c:strCache>
            </c:strRef>
          </c:tx>
          <c:dLbls>
            <c:showVal val="1"/>
          </c:dLbls>
          <c:cat>
            <c:numRef>
              <c:f>Лист1!$G$1:$H$1</c:f>
              <c:numCache>
                <c:formatCode>General</c:formatCode>
                <c:ptCount val="2"/>
                <c:pt idx="0">
                  <c:v>2015</c:v>
                </c:pt>
                <c:pt idx="1">
                  <c:v>2018</c:v>
                </c:pt>
              </c:numCache>
            </c:numRef>
          </c:cat>
          <c:val>
            <c:numRef>
              <c:f>Лист1!$G$3:$H$3</c:f>
              <c:numCache>
                <c:formatCode>General</c:formatCode>
                <c:ptCount val="2"/>
                <c:pt idx="0">
                  <c:v>857</c:v>
                </c:pt>
                <c:pt idx="1">
                  <c:v>1274</c:v>
                </c:pt>
              </c:numCache>
            </c:numRef>
          </c:val>
        </c:ser>
        <c:axId val="75634176"/>
        <c:axId val="75635712"/>
      </c:barChart>
      <c:catAx>
        <c:axId val="75634176"/>
        <c:scaling>
          <c:orientation val="minMax"/>
        </c:scaling>
        <c:axPos val="b"/>
        <c:numFmt formatCode="General" sourceLinked="1"/>
        <c:tickLblPos val="nextTo"/>
        <c:crossAx val="75635712"/>
        <c:crosses val="autoZero"/>
        <c:auto val="1"/>
        <c:lblAlgn val="ctr"/>
        <c:lblOffset val="100"/>
      </c:catAx>
      <c:valAx>
        <c:axId val="75635712"/>
        <c:scaling>
          <c:orientation val="minMax"/>
        </c:scaling>
        <c:delete val="1"/>
        <c:axPos val="l"/>
        <c:numFmt formatCode="General" sourceLinked="1"/>
        <c:tickLblPos val="none"/>
        <c:crossAx val="7563417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explosion val="5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Лист1!$A$4:$A$8</c:f>
              <c:strCache>
                <c:ptCount val="5"/>
                <c:pt idx="0">
                  <c:v>физико-математический</c:v>
                </c:pt>
                <c:pt idx="1">
                  <c:v>физико-химический</c:v>
                </c:pt>
                <c:pt idx="2">
                  <c:v>химико-биологический</c:v>
                </c:pt>
                <c:pt idx="3">
                  <c:v>социально-экономический</c:v>
                </c:pt>
                <c:pt idx="4">
                  <c:v>социальнно-гуманитарный</c:v>
                </c:pt>
              </c:strCache>
            </c:strRef>
          </c:cat>
          <c:val>
            <c:numRef>
              <c:f>Лист1!$B$4:$B$8</c:f>
              <c:numCache>
                <c:formatCode>0%</c:formatCode>
                <c:ptCount val="5"/>
                <c:pt idx="0">
                  <c:v>0.26</c:v>
                </c:pt>
                <c:pt idx="1">
                  <c:v>0.15000000000000024</c:v>
                </c:pt>
                <c:pt idx="2">
                  <c:v>7.0000000000000034E-2</c:v>
                </c:pt>
                <c:pt idx="3">
                  <c:v>0.21000000000000021</c:v>
                </c:pt>
                <c:pt idx="4">
                  <c:v>0.24000000000000021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8-47F6-A20C-9F932FBAF4B9}"/>
            </c:ext>
          </c:extLst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дети-инвалиды</c:v>
                </c:pt>
              </c:strCache>
            </c:strRef>
          </c:tx>
          <c:dLbls>
            <c:showVal val="1"/>
          </c:dLbls>
          <c:cat>
            <c:numRef>
              <c:f>Лист1!$B$1:$D$1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84</c:v>
                </c:pt>
                <c:pt idx="1">
                  <c:v>88</c:v>
                </c:pt>
                <c:pt idx="2">
                  <c:v>88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дети с ОВЗ</c:v>
                </c:pt>
              </c:strCache>
            </c:strRef>
          </c:tx>
          <c:dLbls>
            <c:showVal val="1"/>
          </c:dLbls>
          <c:cat>
            <c:numRef>
              <c:f>Лист1!$B$1:$D$1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524</c:v>
                </c:pt>
                <c:pt idx="1">
                  <c:v>503</c:v>
                </c:pt>
                <c:pt idx="2">
                  <c:v>475</c:v>
                </c:pt>
              </c:numCache>
            </c:numRef>
          </c:val>
        </c:ser>
        <c:shape val="box"/>
        <c:axId val="77507968"/>
        <c:axId val="80589568"/>
        <c:axId val="0"/>
      </c:bar3DChart>
      <c:catAx>
        <c:axId val="77507968"/>
        <c:scaling>
          <c:orientation val="minMax"/>
        </c:scaling>
        <c:axPos val="b"/>
        <c:numFmt formatCode="General" sourceLinked="1"/>
        <c:tickLblPos val="nextTo"/>
        <c:crossAx val="80589568"/>
        <c:crosses val="autoZero"/>
        <c:auto val="1"/>
        <c:lblAlgn val="ctr"/>
        <c:lblOffset val="100"/>
      </c:catAx>
      <c:valAx>
        <c:axId val="80589568"/>
        <c:scaling>
          <c:orientation val="minMax"/>
        </c:scaling>
        <c:delete val="1"/>
        <c:axPos val="l"/>
        <c:numFmt formatCode="General" sourceLinked="1"/>
        <c:tickLblPos val="none"/>
        <c:crossAx val="7750796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elete val="1"/>
          </c:dLbls>
          <c:cat>
            <c:strRef>
              <c:f>Лист2!$A$39:$A$41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Лист2!$B$39:$B$41</c:f>
              <c:numCache>
                <c:formatCode>General</c:formatCode>
                <c:ptCount val="3"/>
                <c:pt idx="0">
                  <c:v>50.3</c:v>
                </c:pt>
                <c:pt idx="1">
                  <c:v>45.6</c:v>
                </c:pt>
                <c:pt idx="2">
                  <c:v>57</c:v>
                </c:pt>
              </c:numCache>
            </c:numRef>
          </c:val>
        </c:ser>
        <c:axId val="44600704"/>
        <c:axId val="44606592"/>
      </c:barChart>
      <c:catAx>
        <c:axId val="44600704"/>
        <c:scaling>
          <c:orientation val="minMax"/>
        </c:scaling>
        <c:axPos val="b"/>
        <c:tickLblPos val="nextTo"/>
        <c:crossAx val="44606592"/>
        <c:crosses val="autoZero"/>
        <c:auto val="1"/>
        <c:lblAlgn val="ctr"/>
        <c:lblOffset val="100"/>
      </c:catAx>
      <c:valAx>
        <c:axId val="44606592"/>
        <c:scaling>
          <c:orientation val="minMax"/>
        </c:scaling>
        <c:delete val="1"/>
        <c:axPos val="l"/>
        <c:numFmt formatCode="General" sourceLinked="1"/>
        <c:tickLblPos val="none"/>
        <c:crossAx val="44600704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percentStacked"/>
        <c:ser>
          <c:idx val="0"/>
          <c:order val="0"/>
          <c:tx>
            <c:strRef>
              <c:f>Лист3!$A$13</c:f>
              <c:strCache>
                <c:ptCount val="1"/>
                <c:pt idx="0">
                  <c:v>участники муниципального этапа</c:v>
                </c:pt>
              </c:strCache>
            </c:strRef>
          </c:tx>
          <c:dLbls>
            <c:showVal val="1"/>
          </c:dLbls>
          <c:cat>
            <c:numRef>
              <c:f>Лист3!$B$12:$D$12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Лист3!$B$13:$D$13</c:f>
              <c:numCache>
                <c:formatCode>General</c:formatCode>
                <c:ptCount val="3"/>
                <c:pt idx="0">
                  <c:v>467</c:v>
                </c:pt>
                <c:pt idx="1">
                  <c:v>456</c:v>
                </c:pt>
                <c:pt idx="2">
                  <c:v>463</c:v>
                </c:pt>
              </c:numCache>
            </c:numRef>
          </c:val>
        </c:ser>
        <c:ser>
          <c:idx val="1"/>
          <c:order val="1"/>
          <c:tx>
            <c:strRef>
              <c:f>Лист3!$A$14</c:f>
              <c:strCache>
                <c:ptCount val="1"/>
                <c:pt idx="0">
                  <c:v>победители и призеры муниципального этапа</c:v>
                </c:pt>
              </c:strCache>
            </c:strRef>
          </c:tx>
          <c:dLbls>
            <c:showVal val="1"/>
          </c:dLbls>
          <c:cat>
            <c:numRef>
              <c:f>Лист3!$B$12:$D$12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Лист3!$B$14:$D$14</c:f>
              <c:numCache>
                <c:formatCode>General</c:formatCode>
                <c:ptCount val="3"/>
                <c:pt idx="0">
                  <c:v>213</c:v>
                </c:pt>
                <c:pt idx="1">
                  <c:v>212</c:v>
                </c:pt>
                <c:pt idx="2">
                  <c:v>210</c:v>
                </c:pt>
              </c:numCache>
            </c:numRef>
          </c:val>
        </c:ser>
        <c:ser>
          <c:idx val="2"/>
          <c:order val="2"/>
          <c:tx>
            <c:strRef>
              <c:f>Лист3!$A$15</c:f>
              <c:strCache>
                <c:ptCount val="1"/>
                <c:pt idx="0">
                  <c:v>участники регионального этапа</c:v>
                </c:pt>
              </c:strCache>
            </c:strRef>
          </c:tx>
          <c:dLbls>
            <c:showVal val="1"/>
          </c:dLbls>
          <c:cat>
            <c:numRef>
              <c:f>Лист3!$B$12:$D$12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Лист3!$B$15:$D$15</c:f>
              <c:numCache>
                <c:formatCode>General</c:formatCode>
                <c:ptCount val="3"/>
                <c:pt idx="0">
                  <c:v>21</c:v>
                </c:pt>
                <c:pt idx="1">
                  <c:v>26</c:v>
                </c:pt>
                <c:pt idx="2">
                  <c:v>29</c:v>
                </c:pt>
              </c:numCache>
            </c:numRef>
          </c:val>
        </c:ser>
        <c:ser>
          <c:idx val="3"/>
          <c:order val="3"/>
          <c:tx>
            <c:strRef>
              <c:f>Лист3!$A$16</c:f>
              <c:strCache>
                <c:ptCount val="1"/>
                <c:pt idx="0">
                  <c:v>победители и призеры регионального этапа</c:v>
                </c:pt>
              </c:strCache>
            </c:strRef>
          </c:tx>
          <c:dLbls>
            <c:showVal val="1"/>
          </c:dLbls>
          <c:cat>
            <c:numRef>
              <c:f>Лист3!$B$12:$D$12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Лист3!$B$16:$D$16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</c:numCache>
            </c:numRef>
          </c:val>
        </c:ser>
        <c:overlap val="100"/>
        <c:axId val="44771200"/>
        <c:axId val="44772736"/>
      </c:barChart>
      <c:catAx>
        <c:axId val="44771200"/>
        <c:scaling>
          <c:orientation val="minMax"/>
        </c:scaling>
        <c:axPos val="b"/>
        <c:numFmt formatCode="General" sourceLinked="1"/>
        <c:tickLblPos val="nextTo"/>
        <c:crossAx val="44772736"/>
        <c:crosses val="autoZero"/>
        <c:auto val="1"/>
        <c:lblAlgn val="ctr"/>
        <c:lblOffset val="100"/>
      </c:catAx>
      <c:valAx>
        <c:axId val="44772736"/>
        <c:scaling>
          <c:orientation val="minMax"/>
        </c:scaling>
        <c:delete val="1"/>
        <c:axPos val="l"/>
        <c:numFmt formatCode="0%" sourceLinked="1"/>
        <c:tickLblPos val="none"/>
        <c:crossAx val="447712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6293874720229707E-2"/>
          <c:y val="0.10595636931480591"/>
          <c:w val="0.54149544043786768"/>
          <c:h val="0.78808726137038798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Лист1!$A$137:$A$141</c:f>
              <c:strCache>
                <c:ptCount val="5"/>
                <c:pt idx="0">
                  <c:v>Техническое</c:v>
                </c:pt>
                <c:pt idx="1">
                  <c:v>Естественно-научное</c:v>
                </c:pt>
                <c:pt idx="2">
                  <c:v>Физкультурно-спортивное</c:v>
                </c:pt>
                <c:pt idx="3">
                  <c:v>Художественно-эстетическое</c:v>
                </c:pt>
                <c:pt idx="4">
                  <c:v>Социально-педагогическое</c:v>
                </c:pt>
              </c:strCache>
            </c:strRef>
          </c:cat>
          <c:val>
            <c:numRef>
              <c:f>Лист1!$B$137:$B$141</c:f>
              <c:numCache>
                <c:formatCode>0.0%</c:formatCode>
                <c:ptCount val="5"/>
                <c:pt idx="0">
                  <c:v>2.5000000000000012E-2</c:v>
                </c:pt>
                <c:pt idx="1">
                  <c:v>4.8000000000000022E-3</c:v>
                </c:pt>
                <c:pt idx="2">
                  <c:v>0.40200000000000002</c:v>
                </c:pt>
                <c:pt idx="3">
                  <c:v>0.51800000000000002</c:v>
                </c:pt>
                <c:pt idx="4">
                  <c:v>4.8000000000000022E-2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375727514558515"/>
          <c:y val="0.13753495649685354"/>
          <c:w val="0.31624272485441618"/>
          <c:h val="0.72493008700629291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/>
              <a:t>Первая и высшая квалификационные категории, % 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6.8232283464566917E-2"/>
          <c:y val="0.25355996590449426"/>
          <c:w val="0.35763700787401581"/>
          <c:h val="0.56190656066323752"/>
        </c:manualLayout>
      </c:layout>
      <c:pieChart>
        <c:varyColors val="1"/>
        <c:ser>
          <c:idx val="0"/>
          <c:order val="0"/>
          <c:tx>
            <c:strRef>
              <c:f>Лист1!$B$2:$B$3</c:f>
              <c:strCache>
                <c:ptCount val="1"/>
                <c:pt idx="0">
                  <c:v>Первая и высшая квалификационные категории, % 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Лист1!$A$4:$A$7</c:f>
              <c:strCache>
                <c:ptCount val="3"/>
                <c:pt idx="0">
                  <c:v>Общеобразовательные организации </c:v>
                </c:pt>
                <c:pt idx="1">
                  <c:v>Дошкольные организации </c:v>
                </c:pt>
                <c:pt idx="2">
                  <c:v>Организации дополнительного образования</c:v>
                </c:pt>
              </c:strCache>
            </c:strRef>
          </c:cat>
          <c:val>
            <c:numRef>
              <c:f>Лист1!$B$4:$B$7</c:f>
              <c:numCache>
                <c:formatCode>0%</c:formatCode>
                <c:ptCount val="4"/>
                <c:pt idx="0" formatCode="0.00%">
                  <c:v>0.58599999999999997</c:v>
                </c:pt>
                <c:pt idx="1">
                  <c:v>0.52</c:v>
                </c:pt>
                <c:pt idx="2" formatCode="0.00%">
                  <c:v>0.71400000000000063</c:v>
                </c:pt>
              </c:numCache>
            </c:numRef>
          </c:val>
        </c:ser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48941811023622095"/>
          <c:y val="0.25998978124524547"/>
          <c:w val="0.47058215223097138"/>
          <c:h val="0.5776563867016613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3B805-281A-4D28-9C84-17D15AF6A355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9930F-4BD2-411E-9F80-2CB7D5918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8190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9930F-4BD2-411E-9F80-2CB7D5918F2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2196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9930F-4BD2-411E-9F80-2CB7D5918F2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28840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79273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9930F-4BD2-411E-9F80-2CB7D5918F2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92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185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014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4/3/2019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ru-RU" spc="-10" smtClean="0"/>
              <a:pPr marL="25400"/>
              <a:t>‹#›</a:t>
            </a:fld>
            <a:endParaRPr lang="ru-RU" spc="-10" dirty="0"/>
          </a:p>
        </p:txBody>
      </p:sp>
    </p:spTree>
    <p:extLst>
      <p:ext uri="{BB962C8B-B14F-4D97-AF65-F5344CB8AC3E}">
        <p14:creationId xmlns:p14="http://schemas.microsoft.com/office/powerpoint/2010/main" xmlns="" val="150939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12192000" cy="1069515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57974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923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099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875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001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01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76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970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34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6F29F-506D-47AB-9E55-655F2E054AF1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49433-1FDB-4F91-9913-8EC89E20A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785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F5C2332-5309-4435-B45C-F923A7250E5A}"/>
              </a:ext>
            </a:extLst>
          </p:cNvPr>
          <p:cNvSpPr/>
          <p:nvPr/>
        </p:nvSpPr>
        <p:spPr>
          <a:xfrm>
            <a:off x="1132581" y="4423111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14349" y="577818"/>
            <a:ext cx="98048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 участии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Асиновского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реализации регионального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проекта «Образование»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20300" y="2481129"/>
            <a:ext cx="1675389" cy="2142483"/>
          </a:xfrm>
          <a:prstGeom prst="rect">
            <a:avLst/>
          </a:prstGeom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1197298" y="4418458"/>
            <a:ext cx="3060340" cy="296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2019 г. – 2024 г.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" y="1"/>
            <a:ext cx="6095969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" y="1"/>
            <a:ext cx="6095969" cy="276999"/>
          </a:xfrm>
          <a:custGeom>
            <a:avLst/>
            <a:gdLst/>
            <a:ahLst/>
            <a:cxnLst/>
            <a:rect l="l" t="t" r="r" b="b"/>
            <a:pathLst>
              <a:path w="4571977" h="5143499">
                <a:moveTo>
                  <a:pt x="4571977" y="5143499"/>
                </a:moveTo>
                <a:lnTo>
                  <a:pt x="4571977" y="0"/>
                </a:lnTo>
                <a:lnTo>
                  <a:pt x="0" y="0"/>
                </a:lnTo>
                <a:lnTo>
                  <a:pt x="0" y="5143499"/>
                </a:lnTo>
                <a:lnTo>
                  <a:pt x="4571977" y="5143499"/>
                </a:lnTo>
                <a:close/>
              </a:path>
            </a:pathLst>
          </a:custGeom>
          <a:solidFill>
            <a:srgbClr val="5F749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76554" y="570839"/>
            <a:ext cx="911673" cy="553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6" name="object 6"/>
          <p:cNvSpPr/>
          <p:nvPr/>
        </p:nvSpPr>
        <p:spPr>
          <a:xfrm>
            <a:off x="515297" y="1626447"/>
            <a:ext cx="2783992" cy="276999"/>
          </a:xfrm>
          <a:custGeom>
            <a:avLst/>
            <a:gdLst/>
            <a:ahLst/>
            <a:cxnLst/>
            <a:rect l="l" t="t" r="r" b="b"/>
            <a:pathLst>
              <a:path w="2087994">
                <a:moveTo>
                  <a:pt x="0" y="0"/>
                </a:moveTo>
                <a:lnTo>
                  <a:pt x="2087994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035" y="1999555"/>
            <a:ext cx="192007" cy="276999"/>
          </a:xfrm>
          <a:custGeom>
            <a:avLst/>
            <a:gdLst/>
            <a:ahLst/>
            <a:cxnLst/>
            <a:rect l="l" t="t" r="r" b="b"/>
            <a:pathLst>
              <a:path w="144005" h="899998">
                <a:moveTo>
                  <a:pt x="0" y="899998"/>
                </a:moveTo>
                <a:lnTo>
                  <a:pt x="144005" y="899998"/>
                </a:lnTo>
                <a:lnTo>
                  <a:pt x="144005" y="0"/>
                </a:lnTo>
                <a:lnTo>
                  <a:pt x="0" y="0"/>
                </a:lnTo>
                <a:lnTo>
                  <a:pt x="0" y="899998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06030" y="6475916"/>
            <a:ext cx="2162724" cy="276999"/>
          </a:xfrm>
          <a:custGeom>
            <a:avLst/>
            <a:gdLst/>
            <a:ahLst/>
            <a:cxnLst/>
            <a:rect l="l" t="t" r="r" b="b"/>
            <a:pathLst>
              <a:path w="1622043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622043" h="76200">
                <a:moveTo>
                  <a:pt x="1545843" y="0"/>
                </a:moveTo>
                <a:lnTo>
                  <a:pt x="1545843" y="76200"/>
                </a:lnTo>
                <a:lnTo>
                  <a:pt x="1609343" y="44450"/>
                </a:lnTo>
                <a:lnTo>
                  <a:pt x="1558543" y="44450"/>
                </a:lnTo>
                <a:lnTo>
                  <a:pt x="1558543" y="31750"/>
                </a:lnTo>
                <a:lnTo>
                  <a:pt x="1609343" y="31750"/>
                </a:lnTo>
                <a:lnTo>
                  <a:pt x="1545843" y="0"/>
                </a:lnTo>
                <a:close/>
              </a:path>
              <a:path w="1622043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622043" h="76200">
                <a:moveTo>
                  <a:pt x="1545843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545843" y="44450"/>
                </a:lnTo>
                <a:lnTo>
                  <a:pt x="1545843" y="31750"/>
                </a:lnTo>
                <a:close/>
              </a:path>
              <a:path w="1622043" h="76200">
                <a:moveTo>
                  <a:pt x="1609343" y="31750"/>
                </a:moveTo>
                <a:lnTo>
                  <a:pt x="1558543" y="31750"/>
                </a:lnTo>
                <a:lnTo>
                  <a:pt x="1558543" y="44450"/>
                </a:lnTo>
                <a:lnTo>
                  <a:pt x="1609343" y="44450"/>
                </a:lnTo>
                <a:lnTo>
                  <a:pt x="1622043" y="38100"/>
                </a:lnTo>
                <a:lnTo>
                  <a:pt x="1609343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51533" y="567689"/>
            <a:ext cx="1649476" cy="553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10" name="object 10"/>
          <p:cNvSpPr txBox="1"/>
          <p:nvPr/>
        </p:nvSpPr>
        <p:spPr>
          <a:xfrm>
            <a:off x="448393" y="1901273"/>
            <a:ext cx="4817533" cy="4696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944856"/>
            <a:r>
              <a:rPr sz="29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СТАНО</a:t>
            </a:r>
            <a:r>
              <a:rPr sz="29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</a:t>
            </a:r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ЛЕНИЕ ОБРАЗОВ</a:t>
            </a:r>
            <a:r>
              <a:rPr sz="29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29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ТЕЛЬНЫХ</a:t>
            </a:r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ПРАКТИК,</a:t>
            </a:r>
            <a:endParaRPr sz="29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ts val="800"/>
              </a:lnSpc>
              <a:spcBef>
                <a:spcPts val="12"/>
              </a:spcBef>
            </a:pPr>
            <a:endParaRPr sz="800" dirty="0">
              <a:solidFill>
                <a:schemeClr val="tx2">
                  <a:lumMod val="75000"/>
                </a:schemeClr>
              </a:solidFill>
            </a:endParaRPr>
          </a:p>
          <a:p>
            <a:pPr marL="258227" marR="792460"/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нованных</a:t>
            </a:r>
            <a:r>
              <a:rPr sz="2700" spc="-6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на</a:t>
            </a:r>
            <a:r>
              <a:rPr sz="27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новом 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околен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spc="-4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те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х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нолог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й обучения</a:t>
            </a:r>
            <a:r>
              <a:rPr sz="2700" spc="-4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во</a:t>
            </a:r>
            <a:r>
              <a:rPr sz="2700" spc="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ани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,</a:t>
            </a:r>
          </a:p>
          <a:p>
            <a:pPr>
              <a:lnSpc>
                <a:spcPts val="1200"/>
              </a:lnSpc>
              <a:spcBef>
                <a:spcPts val="7"/>
              </a:spcBef>
            </a:pPr>
            <a:endParaRPr sz="1200" dirty="0">
              <a:solidFill>
                <a:schemeClr val="tx2">
                  <a:lumMod val="75000"/>
                </a:schemeClr>
              </a:solidFill>
            </a:endParaRPr>
          </a:p>
          <a:p>
            <a:pPr marL="511374" marR="8466"/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б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еспечивающих</a:t>
            </a:r>
            <a:r>
              <a:rPr sz="16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остижение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новых о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б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раз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ь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ых</a:t>
            </a:r>
            <a:r>
              <a:rPr sz="16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рез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ьтат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в,</a:t>
            </a:r>
            <a:r>
              <a:rPr sz="16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б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аз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вых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авыков</a:t>
            </a:r>
            <a:r>
              <a:rPr sz="16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ш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ения</a:t>
            </a:r>
            <a:r>
              <a:rPr sz="1600" spc="-4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овсед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евных</a:t>
            </a:r>
            <a:r>
              <a:rPr sz="16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за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ач, к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мпет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ц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ий</a:t>
            </a:r>
            <a:r>
              <a:rPr sz="16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1600" spc="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решения</a:t>
            </a:r>
            <a:r>
              <a:rPr sz="16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сложных</a:t>
            </a:r>
            <a:r>
              <a:rPr sz="16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за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ач;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ичностных к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честв</a:t>
            </a:r>
            <a:r>
              <a:rPr sz="1600" spc="-3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дл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1600" spc="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м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ния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спр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яться с пост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16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ными</a:t>
            </a:r>
            <a:r>
              <a:rPr sz="16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изм</a:t>
            </a:r>
            <a:r>
              <a:rPr sz="16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нениями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30490" y="704177"/>
            <a:ext cx="2964180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3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ЦЕЛЬ</a:t>
            </a:r>
            <a:endParaRPr sz="43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82187" y="752518"/>
            <a:ext cx="2204719" cy="662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300" dirty="0">
                <a:solidFill>
                  <a:srgbClr val="5F7492"/>
                </a:solidFill>
                <a:latin typeface="Arial"/>
                <a:cs typeface="Arial"/>
              </a:rPr>
              <a:t>ЗАДАЧИ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14871" y="1436286"/>
            <a:ext cx="4603327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7200" baseline="-20061" dirty="0" smtClean="0">
                <a:solidFill>
                  <a:srgbClr val="5F7492"/>
                </a:solidFill>
                <a:latin typeface="Arial"/>
                <a:cs typeface="Arial"/>
              </a:rPr>
              <a:t>1</a:t>
            </a:r>
            <a:r>
              <a:rPr sz="7200" spc="-509" baseline="-20061" dirty="0" smtClean="0">
                <a:solidFill>
                  <a:srgbClr val="5F7492"/>
                </a:solidFill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вели</a:t>
            </a:r>
            <a:r>
              <a:rPr sz="2100" spc="-27" dirty="0">
                <a:latin typeface="Arial"/>
                <a:cs typeface="Arial"/>
              </a:rPr>
              <a:t>ч</a:t>
            </a:r>
            <a:r>
              <a:rPr sz="2100" spc="-13" dirty="0">
                <a:latin typeface="Arial"/>
                <a:cs typeface="Arial"/>
              </a:rPr>
              <a:t>е</a:t>
            </a:r>
            <a:r>
              <a:rPr sz="2100" spc="-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ие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доли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20221" y="2100412"/>
            <a:ext cx="4249420" cy="9694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/>
            <a:r>
              <a:rPr sz="2100" spc="-13" dirty="0">
                <a:latin typeface="Arial"/>
                <a:cs typeface="Arial"/>
              </a:rPr>
              <a:t>об</a:t>
            </a:r>
            <a:r>
              <a:rPr sz="2100" spc="-20" dirty="0">
                <a:latin typeface="Arial"/>
                <a:cs typeface="Arial"/>
              </a:rPr>
              <a:t>р</a:t>
            </a:r>
            <a:r>
              <a:rPr sz="2100" spc="-13" dirty="0">
                <a:latin typeface="Arial"/>
                <a:cs typeface="Arial"/>
              </a:rPr>
              <a:t>азователь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ых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пра</a:t>
            </a:r>
            <a:r>
              <a:rPr sz="2100" spc="-27" dirty="0">
                <a:latin typeface="Arial"/>
                <a:cs typeface="Arial"/>
              </a:rPr>
              <a:t>к</a:t>
            </a:r>
            <a:r>
              <a:rPr sz="2100" spc="-13" dirty="0">
                <a:latin typeface="Arial"/>
                <a:cs typeface="Arial"/>
              </a:rPr>
              <a:t>т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к, использ</a:t>
            </a:r>
            <a:r>
              <a:rPr sz="2100" spc="-47" dirty="0">
                <a:latin typeface="Arial"/>
                <a:cs typeface="Arial"/>
              </a:rPr>
              <a:t>у</a:t>
            </a:r>
            <a:r>
              <a:rPr sz="2100" spc="-20" dirty="0">
                <a:latin typeface="Arial"/>
                <a:cs typeface="Arial"/>
              </a:rPr>
              <a:t>ющих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овые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тех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ологии об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че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ия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восп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тан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я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14871" y="4886960"/>
            <a:ext cx="4989405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>
              <a:lnSpc>
                <a:spcPts val="5339"/>
              </a:lnSpc>
            </a:pPr>
            <a:r>
              <a:rPr sz="7200" baseline="9259" dirty="0" smtClean="0">
                <a:solidFill>
                  <a:srgbClr val="5F7492"/>
                </a:solidFill>
                <a:latin typeface="Arial"/>
                <a:cs typeface="Arial"/>
              </a:rPr>
              <a:t>3</a:t>
            </a:r>
            <a:r>
              <a:rPr sz="7200" spc="-509" baseline="9259" dirty="0" smtClean="0">
                <a:solidFill>
                  <a:srgbClr val="5F7492"/>
                </a:solidFill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школь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ого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кла</a:t>
            </a:r>
            <a:r>
              <a:rPr sz="2100" spc="-7" dirty="0">
                <a:latin typeface="Arial"/>
                <a:cs typeface="Arial"/>
              </a:rPr>
              <a:t>д</a:t>
            </a:r>
            <a:r>
              <a:rPr sz="2100" spc="-13" dirty="0">
                <a:latin typeface="Arial"/>
                <a:cs typeface="Arial"/>
              </a:rPr>
              <a:t>а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как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ос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ован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я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20221" y="4900506"/>
            <a:ext cx="3575473" cy="323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2100" spc="-13" dirty="0">
                <a:latin typeface="Arial"/>
                <a:cs typeface="Arial"/>
              </a:rPr>
              <a:t>Продолжить</a:t>
            </a:r>
            <a:r>
              <a:rPr sz="2100" spc="33" dirty="0">
                <a:latin typeface="Arial"/>
                <a:cs typeface="Arial"/>
              </a:rPr>
              <a:t> 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ор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ирован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е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20220" y="5545300"/>
            <a:ext cx="4682067" cy="10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>
              <a:lnSpc>
                <a:spcPct val="101800"/>
              </a:lnSpc>
            </a:pPr>
            <a:r>
              <a:rPr sz="2100" spc="-13" dirty="0">
                <a:latin typeface="Arial"/>
                <a:cs typeface="Arial"/>
              </a:rPr>
              <a:t>д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я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поз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т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вной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соц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ализа</a:t>
            </a:r>
            <a:r>
              <a:rPr sz="2100" spc="-27" dirty="0">
                <a:latin typeface="Arial"/>
                <a:cs typeface="Arial"/>
              </a:rPr>
              <a:t>ц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вов</a:t>
            </a:r>
            <a:r>
              <a:rPr sz="1600" spc="-7" dirty="0">
                <a:latin typeface="Arial"/>
                <a:cs typeface="Arial"/>
              </a:rPr>
              <a:t>л</a:t>
            </a:r>
            <a:r>
              <a:rPr sz="1600" dirty="0">
                <a:latin typeface="Arial"/>
                <a:cs typeface="Arial"/>
              </a:rPr>
              <a:t>ечение</a:t>
            </a:r>
            <a:r>
              <a:rPr sz="1600" spc="-27" dirty="0">
                <a:latin typeface="Arial"/>
                <a:cs typeface="Arial"/>
              </a:rPr>
              <a:t> </a:t>
            </a:r>
            <a:r>
              <a:rPr sz="1600" spc="-7" dirty="0">
                <a:latin typeface="Arial"/>
                <a:cs typeface="Arial"/>
              </a:rPr>
              <a:t>д</a:t>
            </a:r>
            <a:r>
              <a:rPr sz="1600" dirty="0">
                <a:latin typeface="Arial"/>
                <a:cs typeface="Arial"/>
              </a:rPr>
              <a:t>ет</a:t>
            </a:r>
            <a:r>
              <a:rPr sz="1600" spc="7" dirty="0">
                <a:latin typeface="Arial"/>
                <a:cs typeface="Arial"/>
              </a:rPr>
              <a:t>е</a:t>
            </a:r>
            <a:r>
              <a:rPr sz="1600" dirty="0">
                <a:latin typeface="Arial"/>
                <a:cs typeface="Arial"/>
              </a:rPr>
              <a:t>й</a:t>
            </a:r>
            <a:r>
              <a:rPr sz="1600" spc="-13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с </a:t>
            </a:r>
            <a:r>
              <a:rPr sz="1600" spc="7" dirty="0">
                <a:latin typeface="Arial"/>
                <a:cs typeface="Arial"/>
              </a:rPr>
              <a:t>р</a:t>
            </a:r>
            <a:r>
              <a:rPr sz="1600" dirty="0">
                <a:latin typeface="Arial"/>
                <a:cs typeface="Arial"/>
              </a:rPr>
              <a:t>азными</a:t>
            </a:r>
            <a:r>
              <a:rPr sz="1600" spc="-13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о</a:t>
            </a:r>
            <a:r>
              <a:rPr sz="1600" spc="-7" dirty="0">
                <a:latin typeface="Arial"/>
                <a:cs typeface="Arial"/>
              </a:rPr>
              <a:t>б</a:t>
            </a:r>
            <a:r>
              <a:rPr sz="1600" dirty="0">
                <a:latin typeface="Arial"/>
                <a:cs typeface="Arial"/>
              </a:rPr>
              <a:t>раз</a:t>
            </a:r>
            <a:r>
              <a:rPr sz="1600" spc="7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в</a:t>
            </a:r>
            <a:r>
              <a:rPr sz="1600" spc="-13" dirty="0">
                <a:latin typeface="Arial"/>
                <a:cs typeface="Arial"/>
              </a:rPr>
              <a:t>а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7" dirty="0">
                <a:latin typeface="Arial"/>
                <a:cs typeface="Arial"/>
              </a:rPr>
              <a:t>ел</a:t>
            </a:r>
            <a:r>
              <a:rPr sz="1600" dirty="0">
                <a:latin typeface="Arial"/>
                <a:cs typeface="Arial"/>
              </a:rPr>
              <a:t>ь</a:t>
            </a:r>
            <a:r>
              <a:rPr sz="1600" spc="-7" dirty="0">
                <a:latin typeface="Arial"/>
                <a:cs typeface="Arial"/>
              </a:rPr>
              <a:t>н</a:t>
            </a:r>
            <a:r>
              <a:rPr sz="1600" dirty="0">
                <a:latin typeface="Arial"/>
                <a:cs typeface="Arial"/>
              </a:rPr>
              <a:t>ыми з</a:t>
            </a:r>
            <a:r>
              <a:rPr sz="1600" spc="7" dirty="0">
                <a:latin typeface="Arial"/>
                <a:cs typeface="Arial"/>
              </a:rPr>
              <a:t>а</a:t>
            </a:r>
            <a:r>
              <a:rPr sz="1600" dirty="0">
                <a:latin typeface="Arial"/>
                <a:cs typeface="Arial"/>
              </a:rPr>
              <a:t>пр</a:t>
            </a:r>
            <a:r>
              <a:rPr sz="1600" spc="7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сами,</a:t>
            </a:r>
            <a:r>
              <a:rPr sz="1600" spc="-47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ст</a:t>
            </a:r>
            <a:r>
              <a:rPr sz="1600" spc="7" dirty="0">
                <a:latin typeface="Arial"/>
                <a:cs typeface="Arial"/>
              </a:rPr>
              <a:t>а</a:t>
            </a:r>
            <a:r>
              <a:rPr sz="1600" dirty="0">
                <a:latin typeface="Arial"/>
                <a:cs typeface="Arial"/>
              </a:rPr>
              <a:t>новление</a:t>
            </a:r>
            <a:r>
              <a:rPr sz="1600" spc="-27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их ини</a:t>
            </a:r>
            <a:r>
              <a:rPr sz="1600" spc="-7" dirty="0">
                <a:latin typeface="Arial"/>
                <a:cs typeface="Arial"/>
              </a:rPr>
              <a:t>ц</a:t>
            </a:r>
            <a:r>
              <a:rPr sz="1600" dirty="0">
                <a:latin typeface="Arial"/>
                <a:cs typeface="Arial"/>
              </a:rPr>
              <a:t>иативности</a:t>
            </a:r>
          </a:p>
          <a:p>
            <a:pPr marL="16933"/>
            <a:r>
              <a:rPr sz="1600" dirty="0">
                <a:latin typeface="Arial"/>
                <a:cs typeface="Arial"/>
              </a:rPr>
              <a:t>и сотр</a:t>
            </a:r>
            <a:r>
              <a:rPr sz="1600" spc="-20" dirty="0">
                <a:latin typeface="Arial"/>
                <a:cs typeface="Arial"/>
              </a:rPr>
              <a:t>у</a:t>
            </a:r>
            <a:r>
              <a:rPr sz="1600" spc="-7" dirty="0">
                <a:latin typeface="Arial"/>
                <a:cs typeface="Arial"/>
              </a:rPr>
              <a:t>дн</a:t>
            </a:r>
            <a:r>
              <a:rPr sz="1600" dirty="0">
                <a:latin typeface="Arial"/>
                <a:cs typeface="Arial"/>
              </a:rPr>
              <a:t>ичества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6214871" y="2904067"/>
            <a:ext cx="3876887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7200" baseline="-23148" dirty="0" smtClean="0">
                <a:solidFill>
                  <a:srgbClr val="5F7492"/>
                </a:solidFill>
                <a:latin typeface="Arial"/>
                <a:cs typeface="Arial"/>
              </a:rPr>
              <a:t>2</a:t>
            </a:r>
            <a:r>
              <a:rPr sz="7200" spc="-509" baseline="-23148" dirty="0" smtClean="0">
                <a:solidFill>
                  <a:srgbClr val="5F7492"/>
                </a:solidFill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повышение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20220" y="3565578"/>
            <a:ext cx="4483947" cy="1150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>
              <a:lnSpc>
                <a:spcPct val="100699"/>
              </a:lnSpc>
            </a:pPr>
            <a:r>
              <a:rPr sz="2100" spc="-13" dirty="0">
                <a:latin typeface="Arial"/>
                <a:cs typeface="Arial"/>
              </a:rPr>
              <a:t>ква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33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27" dirty="0">
                <a:latin typeface="Arial"/>
                <a:cs typeface="Arial"/>
              </a:rPr>
              <a:t>к</a:t>
            </a:r>
            <a:r>
              <a:rPr sz="2100" spc="-13" dirty="0">
                <a:latin typeface="Arial"/>
                <a:cs typeface="Arial"/>
              </a:rPr>
              <a:t>ац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обла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ти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овых те</a:t>
            </a:r>
            <a:r>
              <a:rPr sz="2100" spc="-27" dirty="0">
                <a:latin typeface="Arial"/>
                <a:cs typeface="Arial"/>
              </a:rPr>
              <a:t>хн</a:t>
            </a:r>
            <a:r>
              <a:rPr sz="2100" spc="-13" dirty="0">
                <a:latin typeface="Arial"/>
                <a:cs typeface="Arial"/>
              </a:rPr>
              <a:t>оло</a:t>
            </a:r>
            <a:r>
              <a:rPr sz="2100" spc="-7" dirty="0">
                <a:latin typeface="Arial"/>
                <a:cs typeface="Arial"/>
              </a:rPr>
              <a:t>г</a:t>
            </a:r>
            <a:r>
              <a:rPr sz="2100" spc="-20" dirty="0">
                <a:latin typeface="Arial"/>
                <a:cs typeface="Arial"/>
              </a:rPr>
              <a:t>ий</a:t>
            </a:r>
            <a:r>
              <a:rPr sz="2100" spc="-7" dirty="0">
                <a:latin typeface="Arial"/>
                <a:cs typeface="Arial"/>
              </a:rPr>
              <a:t>,</a:t>
            </a:r>
            <a:r>
              <a:rPr sz="2100" spc="7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том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ч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сле</a:t>
            </a:r>
            <a:r>
              <a:rPr sz="2100" spc="3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ц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33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ровых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не м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нее</a:t>
            </a:r>
            <a:r>
              <a:rPr sz="1600" spc="-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20%</a:t>
            </a:r>
            <a:r>
              <a:rPr sz="1600" spc="-33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C00000"/>
                </a:solidFill>
                <a:latin typeface="Arial"/>
                <a:cs typeface="Arial"/>
              </a:rPr>
              <a:t>у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чит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ей</a:t>
            </a:r>
            <a:r>
              <a:rPr sz="1600" spc="13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по</a:t>
            </a:r>
            <a:r>
              <a:rPr sz="1600" spc="-13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к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ждому</a:t>
            </a:r>
            <a:r>
              <a:rPr sz="1600" spc="-33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ц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ик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у пр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д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м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т</a:t>
            </a:r>
            <a:r>
              <a:rPr sz="1600" spc="7" dirty="0">
                <a:solidFill>
                  <a:srgbClr val="C00000"/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в</a:t>
            </a:r>
            <a:r>
              <a:rPr sz="1600" spc="-47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еже</a:t>
            </a:r>
            <a:r>
              <a:rPr sz="1600" spc="-13" dirty="0">
                <a:solidFill>
                  <a:srgbClr val="C00000"/>
                </a:solidFill>
                <a:latin typeface="Arial"/>
                <a:cs typeface="Arial"/>
              </a:rPr>
              <a:t>г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о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д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но</a:t>
            </a:r>
            <a:r>
              <a:rPr sz="1600" spc="-27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в течение</a:t>
            </a:r>
            <a:r>
              <a:rPr sz="1600" spc="-27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п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я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ти</a:t>
            </a:r>
            <a:r>
              <a:rPr sz="1600" spc="2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600" spc="-7" dirty="0">
                <a:solidFill>
                  <a:srgbClr val="C00000"/>
                </a:solidFill>
                <a:latin typeface="Arial"/>
                <a:cs typeface="Arial"/>
              </a:rPr>
              <a:t>л</a:t>
            </a: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ет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31" y="0"/>
            <a:ext cx="12186073" cy="6852284"/>
          </a:xfrm>
          <a:custGeom>
            <a:avLst/>
            <a:gdLst/>
            <a:ahLst/>
            <a:cxnLst/>
            <a:rect l="l" t="t" r="r" b="b"/>
            <a:pathLst>
              <a:path w="9139555" h="6852284">
                <a:moveTo>
                  <a:pt x="0" y="6851903"/>
                </a:moveTo>
                <a:lnTo>
                  <a:pt x="9139428" y="6851903"/>
                </a:lnTo>
                <a:lnTo>
                  <a:pt x="9139428" y="0"/>
                </a:lnTo>
                <a:lnTo>
                  <a:pt x="0" y="0"/>
                </a:lnTo>
                <a:lnTo>
                  <a:pt x="0" y="6851903"/>
                </a:lnTo>
                <a:close/>
              </a:path>
            </a:pathLst>
          </a:custGeom>
          <a:solidFill>
            <a:srgbClr val="DBEDF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18345" y="183228"/>
            <a:ext cx="519176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роф</a:t>
            </a:r>
            <a:r>
              <a:rPr sz="16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сси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600" b="1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600" b="1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ориен</a:t>
            </a:r>
            <a:r>
              <a:rPr sz="1600" b="1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ац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6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учащи</a:t>
            </a:r>
            <a:r>
              <a:rPr sz="16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х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ся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503" y="3329941"/>
            <a:ext cx="5377180" cy="1477328"/>
          </a:xfrm>
          <a:prstGeom prst="rect">
            <a:avLst/>
          </a:prstGeom>
          <a:solidFill>
            <a:srgbClr val="F1F1F1"/>
          </a:solidFill>
          <a:ln w="12192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090" marR="314960">
              <a:lnSpc>
                <a:spcPct val="100000"/>
              </a:lnSpc>
            </a:pPr>
            <a:r>
              <a:rPr sz="1200" b="1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b="1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b="1" spc="-10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ОУ</a:t>
            </a:r>
            <a:r>
              <a:rPr sz="1200" b="1" spc="-10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b="1" spc="-5" dirty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200" b="1" dirty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b="1" spc="5" dirty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b="1" dirty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sz="1200" b="1" dirty="0" err="1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Центр</a:t>
            </a:r>
            <a:r>
              <a:rPr sz="1200" b="1" spc="-30" dirty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тврорчества</a:t>
            </a:r>
            <a:r>
              <a:rPr lang="ru-RU" sz="1200" b="1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 детей и молодёжи</a:t>
            </a:r>
            <a:r>
              <a:rPr sz="1200" b="1" dirty="0" smtClean="0">
                <a:solidFill>
                  <a:srgbClr val="548ED4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sz="1200" spc="-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ниц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spc="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sz="1200" spc="5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 err="1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фест</a:t>
            </a:r>
            <a:r>
              <a:rPr sz="1200" spc="-20" dirty="0" err="1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5" dirty="0" err="1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sz="1200" spc="-10" dirty="0" err="1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 err="1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200" spc="3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15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sz="1200" spc="-5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фесс</a:t>
            </a:r>
            <a:r>
              <a:rPr sz="1200" spc="-15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1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sz="1200" spc="-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  <a:p>
            <a:pPr marL="264795" marR="160020">
              <a:lnSpc>
                <a:spcPct val="100000"/>
              </a:lnSpc>
              <a:buFont typeface="Wingdings" pitchFamily="2" charset="2"/>
              <a:buChar char="ü"/>
            </a:pPr>
            <a:r>
              <a:rPr sz="1200" spc="-1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20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15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нк</a:t>
            </a:r>
            <a:r>
              <a:rPr sz="1200" spc="-25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200" spc="-1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sz="1200" spc="50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3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spc="-10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Профессия в кадре</a:t>
            </a:r>
            <a:r>
              <a:rPr sz="1200" spc="-3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sz="1200" spc="-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sz="1200" spc="60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3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фесс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200" spc="6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семе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йн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200" spc="3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древ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3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200" spc="-5" dirty="0" smtClean="0">
              <a:solidFill>
                <a:srgbClr val="001F5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4795" marR="160020">
              <a:lnSpc>
                <a:spcPct val="100000"/>
              </a:lnSpc>
              <a:buFont typeface="Wingdings"/>
              <a:buChar char="ü"/>
            </a:pPr>
            <a:r>
              <a:rPr lang="ru-RU" sz="1200" spc="-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ярмарка учебных мест,</a:t>
            </a:r>
          </a:p>
          <a:p>
            <a:pPr marL="264795" marR="160020">
              <a:lnSpc>
                <a:spcPct val="100000"/>
              </a:lnSpc>
              <a:buFont typeface="Wingdings"/>
              <a:buChar char="ü"/>
            </a:pPr>
            <a:r>
              <a:rPr lang="ru-RU" sz="1200" spc="-5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профильные дни: водитель, учитель, спасатель, 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  <a:p>
            <a:pPr marL="264795" marR="218440">
              <a:lnSpc>
                <a:spcPct val="100000"/>
              </a:lnSpc>
            </a:pP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мас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sz="1200" spc="6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sz="1200" spc="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чащи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ся,</a:t>
            </a:r>
            <a:r>
              <a:rPr sz="1200" spc="6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sz="1200" spc="-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их</a:t>
            </a:r>
            <a:r>
              <a:rPr sz="1200" spc="5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едаг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чес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 с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sz="1200" spc="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  <a:p>
            <a:pPr marL="264795">
              <a:lnSpc>
                <a:spcPct val="100000"/>
              </a:lnSpc>
            </a:pP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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sz="1200" spc="-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ниц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sz="1200" spc="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sz="1200" spc="6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вест</a:t>
            </a:r>
            <a:r>
              <a:rPr sz="1200" spc="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sz="1200" spc="2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2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чащи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ся</a:t>
            </a:r>
            <a:r>
              <a:rPr sz="1200" spc="6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3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sz="1200" spc="-1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4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sz="1200" spc="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200" spc="-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воя</a:t>
            </a:r>
            <a:r>
              <a:rPr sz="1200" spc="1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1200" spc="-20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1200" spc="-3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sz="1200" spc="-5" dirty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02171" y="358679"/>
            <a:ext cx="264752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400" b="1" spc="1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за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ци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роек</a:t>
            </a:r>
            <a:r>
              <a:rPr sz="14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4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п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02171" y="572039"/>
            <a:ext cx="314536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sz="1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ф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ор</a:t>
            </a:r>
            <a:r>
              <a:rPr sz="1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ен</a:t>
            </a:r>
            <a:r>
              <a:rPr sz="1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ци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нн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ой</a:t>
            </a:r>
            <a:r>
              <a:rPr sz="14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ра</a:t>
            </a:r>
            <a:r>
              <a:rPr sz="1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бо</a:t>
            </a:r>
            <a:r>
              <a:rPr sz="1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07740" y="5437540"/>
            <a:ext cx="2303930" cy="846386"/>
          </a:xfrm>
          <a:prstGeom prst="rect">
            <a:avLst/>
          </a:prstGeom>
          <a:solidFill>
            <a:srgbClr val="F1F1F1"/>
          </a:solidFill>
          <a:ln w="12192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725" marR="424180">
              <a:lnSpc>
                <a:spcPct val="100000"/>
              </a:lnSpc>
            </a:pP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рограм</a:t>
            </a:r>
            <a:r>
              <a:rPr sz="1100" spc="-5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профильного</a:t>
            </a:r>
            <a:r>
              <a:rPr sz="11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spc="-15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ня</a:t>
            </a:r>
            <a:r>
              <a:rPr sz="11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реали</a:t>
            </a: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аны</a:t>
            </a:r>
            <a:r>
              <a:rPr sz="11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dirty="0" err="1">
                <a:solidFill>
                  <a:srgbClr val="001F5F"/>
                </a:solidFill>
                <a:latin typeface="Times New Roman"/>
                <a:cs typeface="Times New Roman"/>
              </a:rPr>
              <a:t>для</a:t>
            </a:r>
            <a:r>
              <a:rPr sz="11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1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100" b="1" dirty="0" smtClean="0">
                <a:solidFill>
                  <a:srgbClr val="548ED4"/>
                </a:solidFill>
                <a:latin typeface="Times New Roman"/>
                <a:cs typeface="Times New Roman"/>
              </a:rPr>
              <a:t>198</a:t>
            </a:r>
            <a:r>
              <a:rPr sz="1100" b="1" spc="-15" dirty="0" smtClean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100" b="1" dirty="0">
                <a:solidFill>
                  <a:srgbClr val="548ED4"/>
                </a:solidFill>
                <a:latin typeface="Times New Roman"/>
                <a:cs typeface="Times New Roman"/>
              </a:rPr>
              <a:t>уча</a:t>
            </a:r>
            <a:r>
              <a:rPr sz="11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щ</a:t>
            </a:r>
            <a:r>
              <a:rPr sz="1100" b="1" dirty="0">
                <a:solidFill>
                  <a:srgbClr val="548ED4"/>
                </a:solidFill>
                <a:latin typeface="Times New Roman"/>
                <a:cs typeface="Times New Roman"/>
              </a:rPr>
              <a:t>и</a:t>
            </a:r>
            <a:r>
              <a:rPr sz="11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х</a:t>
            </a:r>
            <a:r>
              <a:rPr sz="1100" b="1" dirty="0">
                <a:solidFill>
                  <a:srgbClr val="548ED4"/>
                </a:solidFill>
                <a:latin typeface="Times New Roman"/>
                <a:cs typeface="Times New Roman"/>
              </a:rPr>
              <a:t>ся  10-11</a:t>
            </a:r>
            <a:r>
              <a:rPr sz="11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100" b="1" dirty="0" err="1">
                <a:solidFill>
                  <a:srgbClr val="548ED4"/>
                </a:solidFill>
                <a:latin typeface="Times New Roman"/>
                <a:cs typeface="Times New Roman"/>
              </a:rPr>
              <a:t>классов</a:t>
            </a:r>
            <a:r>
              <a:rPr sz="1100" b="1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100" b="1" dirty="0" smtClean="0">
                <a:solidFill>
                  <a:srgbClr val="548ED4"/>
                </a:solidFill>
                <a:latin typeface="Times New Roman"/>
                <a:cs typeface="Times New Roman"/>
              </a:rPr>
              <a:t>(</a:t>
            </a:r>
            <a:r>
              <a:rPr lang="ru-RU" sz="1100" b="1" dirty="0" smtClean="0">
                <a:solidFill>
                  <a:srgbClr val="548ED4"/>
                </a:solidFill>
                <a:latin typeface="Times New Roman"/>
                <a:cs typeface="Times New Roman"/>
              </a:rPr>
              <a:t>60,1</a:t>
            </a:r>
            <a:r>
              <a:rPr sz="1100" b="1" spc="-15" dirty="0" smtClean="0">
                <a:solidFill>
                  <a:srgbClr val="548ED4"/>
                </a:solidFill>
                <a:latin typeface="Times New Roman"/>
                <a:cs typeface="Times New Roman"/>
              </a:rPr>
              <a:t>%</a:t>
            </a:r>
            <a:r>
              <a:rPr sz="1100" b="1" spc="5" dirty="0" smtClean="0">
                <a:solidFill>
                  <a:srgbClr val="548ED4"/>
                </a:solidFill>
                <a:latin typeface="Times New Roman"/>
                <a:cs typeface="Times New Roman"/>
              </a:rPr>
              <a:t>)</a:t>
            </a:r>
            <a:r>
              <a:rPr sz="11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,</a:t>
            </a:r>
            <a:r>
              <a:rPr sz="11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открыто</a:t>
            </a:r>
            <a:r>
              <a:rPr sz="1100" spc="-3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100" b="1" dirty="0" smtClean="0">
                <a:solidFill>
                  <a:srgbClr val="548ED4"/>
                </a:solidFill>
                <a:latin typeface="Times New Roman"/>
                <a:cs typeface="Times New Roman"/>
              </a:rPr>
              <a:t> 6</a:t>
            </a:r>
            <a:r>
              <a:rPr sz="1100" b="1" dirty="0" smtClean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профильных</a:t>
            </a:r>
            <a:r>
              <a:rPr sz="11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001F5F"/>
                </a:solidFill>
                <a:latin typeface="Times New Roman"/>
                <a:cs typeface="Times New Roman"/>
              </a:rPr>
              <a:t>классов</a:t>
            </a:r>
            <a:endParaRPr sz="11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1008" y="5035296"/>
            <a:ext cx="5281505" cy="553998"/>
          </a:xfrm>
          <a:prstGeom prst="rect">
            <a:avLst/>
          </a:prstGeom>
          <a:solidFill>
            <a:srgbClr val="F1F1F1"/>
          </a:solidFill>
          <a:ln w="12192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090" marR="78105" algn="just">
              <a:lnSpc>
                <a:spcPct val="100000"/>
              </a:lnSpc>
            </a:pP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1200" spc="-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бо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ты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1200" spc="-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по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 </a:t>
            </a:r>
            <a:r>
              <a:rPr sz="1200" b="1" spc="-12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целев</a:t>
            </a:r>
            <a:r>
              <a:rPr sz="1200" b="1" spc="-5" dirty="0">
                <a:solidFill>
                  <a:srgbClr val="548ED4"/>
                </a:solidFill>
                <a:latin typeface="Times New Roman"/>
                <a:cs typeface="Times New Roman"/>
              </a:rPr>
              <a:t>ому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 </a:t>
            </a:r>
            <a:r>
              <a:rPr sz="1200" b="1" spc="-125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при</a:t>
            </a:r>
            <a:r>
              <a:rPr sz="12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е</a:t>
            </a:r>
            <a:r>
              <a:rPr sz="1200" b="1" spc="-5" dirty="0">
                <a:solidFill>
                  <a:srgbClr val="548ED4"/>
                </a:solidFill>
                <a:latin typeface="Times New Roman"/>
                <a:cs typeface="Times New Roman"/>
              </a:rPr>
              <a:t>му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</a:t>
            </a:r>
            <a:r>
              <a:rPr sz="1200" b="1" spc="12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вы</a:t>
            </a:r>
            <a:r>
              <a:rPr sz="1200" b="1" spc="-20" dirty="0">
                <a:solidFill>
                  <a:srgbClr val="548ED4"/>
                </a:solidFill>
                <a:latin typeface="Times New Roman"/>
                <a:cs typeface="Times New Roman"/>
              </a:rPr>
              <a:t>п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у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скник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о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в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 </a:t>
            </a:r>
            <a:r>
              <a:rPr sz="1200" b="1" spc="-12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b="1" spc="-20" dirty="0">
                <a:solidFill>
                  <a:srgbClr val="548ED4"/>
                </a:solidFill>
                <a:latin typeface="Times New Roman"/>
                <a:cs typeface="Times New Roman"/>
              </a:rPr>
              <a:t>на</a:t>
            </a:r>
            <a:r>
              <a:rPr sz="12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b="1" spc="-5" dirty="0">
                <a:solidFill>
                  <a:srgbClr val="548ED4"/>
                </a:solidFill>
                <a:latin typeface="Times New Roman"/>
                <a:cs typeface="Times New Roman"/>
              </a:rPr>
              <a:t>пед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а</a:t>
            </a:r>
            <a:r>
              <a:rPr sz="1200" b="1" spc="-5" dirty="0">
                <a:solidFill>
                  <a:srgbClr val="548ED4"/>
                </a:solidFill>
                <a:latin typeface="Times New Roman"/>
                <a:cs typeface="Times New Roman"/>
              </a:rPr>
              <a:t>г</a:t>
            </a:r>
            <a:r>
              <a:rPr sz="12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о</a:t>
            </a:r>
            <a:r>
              <a:rPr sz="1200" b="1" spc="-5" dirty="0">
                <a:solidFill>
                  <a:srgbClr val="548ED4"/>
                </a:solidFill>
                <a:latin typeface="Times New Roman"/>
                <a:cs typeface="Times New Roman"/>
              </a:rPr>
              <a:t>гические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специ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а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льн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о</a:t>
            </a:r>
            <a:r>
              <a:rPr sz="1200" b="1" spc="-15" dirty="0">
                <a:solidFill>
                  <a:srgbClr val="548ED4"/>
                </a:solidFill>
                <a:latin typeface="Times New Roman"/>
                <a:cs typeface="Times New Roman"/>
              </a:rPr>
              <a:t>с</a:t>
            </a:r>
            <a:r>
              <a:rPr sz="1200" b="1" spc="20" dirty="0">
                <a:solidFill>
                  <a:srgbClr val="548ED4"/>
                </a:solidFill>
                <a:latin typeface="Times New Roman"/>
                <a:cs typeface="Times New Roman"/>
              </a:rPr>
              <a:t>т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и</a:t>
            </a:r>
            <a:r>
              <a:rPr sz="1200" b="1" dirty="0">
                <a:solidFill>
                  <a:srgbClr val="548ED4"/>
                </a:solidFill>
                <a:latin typeface="Times New Roman"/>
                <a:cs typeface="Times New Roman"/>
              </a:rPr>
              <a:t>  </a:t>
            </a:r>
            <a:r>
              <a:rPr sz="1200" b="1" spc="-1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Томский</a:t>
            </a:r>
            <a:r>
              <a:rPr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дар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едаг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чески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sz="1200" spc="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ни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ве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ет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072879" y="12191"/>
            <a:ext cx="3115733" cy="789940"/>
          </a:xfrm>
          <a:custGeom>
            <a:avLst/>
            <a:gdLst/>
            <a:ahLst/>
            <a:cxnLst/>
            <a:rect l="l" t="t" r="r" b="b"/>
            <a:pathLst>
              <a:path w="2336800" h="789940">
                <a:moveTo>
                  <a:pt x="2336292" y="0"/>
                </a:moveTo>
                <a:lnTo>
                  <a:pt x="0" y="0"/>
                </a:lnTo>
                <a:lnTo>
                  <a:pt x="2336292" y="789431"/>
                </a:lnTo>
                <a:lnTo>
                  <a:pt x="23362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848353" y="6164579"/>
            <a:ext cx="714502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97510" algn="r">
              <a:lnSpc>
                <a:spcPct val="100000"/>
              </a:lnSpc>
            </a:pPr>
            <a:r>
              <a:rPr sz="1200" spc="-50" dirty="0">
                <a:solidFill>
                  <a:srgbClr val="001F5F"/>
                </a:solidFill>
                <a:latin typeface="Times New Roman"/>
                <a:cs typeface="Times New Roman"/>
              </a:rPr>
              <a:t>11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18945" y="3443368"/>
            <a:ext cx="3931073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Модель взаимодействия с партнерами по реализации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довузовской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подготовки  «Школа-ВУЗ»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21932" y="1739154"/>
            <a:ext cx="337990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2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ализация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м</a:t>
            </a:r>
            <a:r>
              <a:rPr sz="12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2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ел</a:t>
            </a:r>
            <a:r>
              <a:rPr lang="ru-RU" sz="12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2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ног</a:t>
            </a:r>
            <a:r>
              <a:rPr sz="12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2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фи</a:t>
            </a:r>
            <a:r>
              <a:rPr sz="12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2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sz="1200" spc="3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ш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ть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й ст</a:t>
            </a:r>
            <a:r>
              <a:rPr sz="12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бот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ив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ной</a:t>
            </a:r>
            <a:r>
              <a:rPr sz="1200" spc="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мм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sz="12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12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2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щи</a:t>
            </a:r>
            <a:r>
              <a:rPr sz="1200" spc="-10" dirty="0">
                <a:solidFill>
                  <a:srgbClr val="001F5F"/>
                </a:solidFill>
                <a:latin typeface="Times New Roman"/>
                <a:cs typeface="Times New Roman"/>
              </a:rPr>
              <a:t>х</a:t>
            </a:r>
            <a:r>
              <a:rPr sz="12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39246" y="1161769"/>
            <a:ext cx="3364614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lang="ru-RU" sz="12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еа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из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та </a:t>
            </a:r>
            <a:r>
              <a:rPr lang="ru-RU" sz="1200" spc="-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12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lang="ru-RU" sz="1200" spc="4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кл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асс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»</a:t>
            </a:r>
            <a:r>
              <a:rPr lang="ru-RU" sz="1200" spc="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ес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тно</a:t>
            </a:r>
            <a:r>
              <a:rPr lang="ru-RU" sz="12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СибГМУ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и ОГБОУ «</a:t>
            </a:r>
            <a:r>
              <a:rPr lang="ru-RU" sz="12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Асиновская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РБ»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351717" y="2578185"/>
            <a:ext cx="3604260" cy="548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9400"/>
              </a:lnSpc>
            </a:pP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Реализация проекта «Аграрный класс»  совместно с  Новосибирским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государственным аграрным университетом </a:t>
            </a:r>
            <a:endParaRPr sz="1200" dirty="0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535169" y="1581911"/>
            <a:ext cx="1127759" cy="981710"/>
          </a:xfrm>
          <a:custGeom>
            <a:avLst/>
            <a:gdLst/>
            <a:ahLst/>
            <a:cxnLst/>
            <a:rect l="l" t="t" r="r" b="b"/>
            <a:pathLst>
              <a:path w="845820" h="981710">
                <a:moveTo>
                  <a:pt x="423037" y="0"/>
                </a:moveTo>
                <a:lnTo>
                  <a:pt x="0" y="245237"/>
                </a:lnTo>
                <a:lnTo>
                  <a:pt x="0" y="735838"/>
                </a:lnTo>
                <a:lnTo>
                  <a:pt x="423037" y="981455"/>
                </a:lnTo>
                <a:lnTo>
                  <a:pt x="845820" y="735838"/>
                </a:lnTo>
                <a:lnTo>
                  <a:pt x="845820" y="245237"/>
                </a:lnTo>
                <a:lnTo>
                  <a:pt x="423037" y="0"/>
                </a:lnTo>
                <a:close/>
              </a:path>
            </a:pathLst>
          </a:custGeom>
          <a:solidFill>
            <a:srgbClr val="799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100064" y="2333244"/>
            <a:ext cx="1152313" cy="1001394"/>
          </a:xfrm>
          <a:custGeom>
            <a:avLst/>
            <a:gdLst/>
            <a:ahLst/>
            <a:cxnLst/>
            <a:rect l="l" t="t" r="r" b="b"/>
            <a:pathLst>
              <a:path w="864235" h="1001395">
                <a:moveTo>
                  <a:pt x="432180" y="0"/>
                </a:moveTo>
                <a:lnTo>
                  <a:pt x="0" y="250189"/>
                </a:lnTo>
                <a:lnTo>
                  <a:pt x="0" y="750696"/>
                </a:lnTo>
                <a:lnTo>
                  <a:pt x="432180" y="1001267"/>
                </a:lnTo>
                <a:lnTo>
                  <a:pt x="864107" y="750696"/>
                </a:lnTo>
                <a:lnTo>
                  <a:pt x="864107" y="250189"/>
                </a:lnTo>
                <a:lnTo>
                  <a:pt x="432180" y="0"/>
                </a:lnTo>
                <a:close/>
              </a:path>
            </a:pathLst>
          </a:custGeom>
          <a:solidFill>
            <a:srgbClr val="61B0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110224" y="836675"/>
            <a:ext cx="1142153" cy="992505"/>
          </a:xfrm>
          <a:custGeom>
            <a:avLst/>
            <a:gdLst/>
            <a:ahLst/>
            <a:cxnLst/>
            <a:rect l="l" t="t" r="r" b="b"/>
            <a:pathLst>
              <a:path w="856614" h="992505">
                <a:moveTo>
                  <a:pt x="428371" y="0"/>
                </a:moveTo>
                <a:lnTo>
                  <a:pt x="0" y="247903"/>
                </a:lnTo>
                <a:lnTo>
                  <a:pt x="0" y="743838"/>
                </a:lnTo>
                <a:lnTo>
                  <a:pt x="428371" y="992124"/>
                </a:lnTo>
                <a:lnTo>
                  <a:pt x="856488" y="743838"/>
                </a:lnTo>
                <a:lnTo>
                  <a:pt x="856488" y="247903"/>
                </a:lnTo>
                <a:lnTo>
                  <a:pt x="428371" y="0"/>
                </a:lnTo>
                <a:close/>
              </a:path>
            </a:pathLst>
          </a:custGeom>
          <a:solidFill>
            <a:srgbClr val="81D7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535169" y="3110483"/>
            <a:ext cx="1136225" cy="988060"/>
          </a:xfrm>
          <a:custGeom>
            <a:avLst/>
            <a:gdLst/>
            <a:ahLst/>
            <a:cxnLst/>
            <a:rect l="l" t="t" r="r" b="b"/>
            <a:pathLst>
              <a:path w="852170" h="988060">
                <a:moveTo>
                  <a:pt x="426085" y="0"/>
                </a:moveTo>
                <a:lnTo>
                  <a:pt x="0" y="246761"/>
                </a:lnTo>
                <a:lnTo>
                  <a:pt x="0" y="740409"/>
                </a:lnTo>
                <a:lnTo>
                  <a:pt x="426085" y="987551"/>
                </a:lnTo>
                <a:lnTo>
                  <a:pt x="851915" y="740409"/>
                </a:lnTo>
                <a:lnTo>
                  <a:pt x="851915" y="246761"/>
                </a:lnTo>
                <a:lnTo>
                  <a:pt x="426085" y="0"/>
                </a:lnTo>
                <a:close/>
              </a:path>
            </a:pathLst>
          </a:custGeom>
          <a:solidFill>
            <a:srgbClr val="8DC6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63563" y="1131894"/>
            <a:ext cx="98128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1195"/>
              </a:lnSpc>
            </a:pPr>
            <a:r>
              <a:rPr lang="ru-RU" sz="1000" b="1" spc="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МАОУ СОШ</a:t>
            </a:r>
          </a:p>
          <a:p>
            <a:pPr marL="635" algn="ctr">
              <a:lnSpc>
                <a:spcPts val="1195"/>
              </a:lnSpc>
            </a:pPr>
            <a:r>
              <a:rPr lang="ru-RU" sz="1000" b="1" spc="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№ 4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629995" y="1810581"/>
            <a:ext cx="96012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lang="ru-RU" sz="1000" b="1" spc="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МАОУ СОШ</a:t>
            </a:r>
          </a:p>
          <a:p>
            <a:pPr marL="1270" algn="ctr">
              <a:lnSpc>
                <a:spcPct val="100000"/>
              </a:lnSpc>
            </a:pPr>
            <a:r>
              <a:rPr lang="ru-RU" sz="1000" b="1" spc="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с. </a:t>
            </a:r>
            <a:r>
              <a:rPr lang="ru-RU" sz="1000" b="1" spc="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Ново-Кусково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22923" y="2532337"/>
            <a:ext cx="10668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ct val="100000"/>
              </a:lnSpc>
            </a:pPr>
            <a:r>
              <a:rPr sz="1000" b="1" spc="0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1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endParaRPr sz="10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000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b="1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Ш</a:t>
            </a:r>
            <a:r>
              <a:rPr sz="1000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№</a:t>
            </a:r>
            <a:r>
              <a:rPr lang="ru-RU" sz="10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1, </a:t>
            </a:r>
          </a:p>
          <a:p>
            <a:pPr algn="ctr">
              <a:lnSpc>
                <a:spcPct val="100000"/>
              </a:lnSpc>
            </a:pPr>
            <a:r>
              <a:rPr lang="ru-RU" sz="10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МБОУ СОШ с. Ягодное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8537" y="3365473"/>
            <a:ext cx="107780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sz="900" b="1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9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АОУ гимназия </a:t>
            </a:r>
          </a:p>
          <a:p>
            <a:pPr marL="1905" algn="ctr">
              <a:lnSpc>
                <a:spcPct val="100000"/>
              </a:lnSpc>
            </a:pPr>
            <a:r>
              <a:rPr lang="ru-RU" sz="9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№ 2,</a:t>
            </a:r>
          </a:p>
          <a:p>
            <a:pPr marL="1905" algn="ctr">
              <a:lnSpc>
                <a:spcPct val="100000"/>
              </a:lnSpc>
            </a:pPr>
            <a:r>
              <a:rPr lang="ru-RU" sz="9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МАОУ СОШ № 4</a:t>
            </a:r>
          </a:p>
          <a:p>
            <a:pPr marL="1905" algn="ctr"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0" y="6845300"/>
            <a:ext cx="12188613" cy="0"/>
          </a:xfrm>
          <a:custGeom>
            <a:avLst/>
            <a:gdLst/>
            <a:ahLst/>
            <a:cxnLst/>
            <a:rect l="l" t="t" r="r" b="b"/>
            <a:pathLst>
              <a:path w="9141460">
                <a:moveTo>
                  <a:pt x="0" y="0"/>
                </a:moveTo>
                <a:lnTo>
                  <a:pt x="9140952" y="0"/>
                </a:lnTo>
              </a:path>
            </a:pathLst>
          </a:custGeom>
          <a:ln w="2667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848" y="6350"/>
            <a:ext cx="0" cy="6826250"/>
          </a:xfrm>
          <a:custGeom>
            <a:avLst/>
            <a:gdLst/>
            <a:ahLst/>
            <a:cxnLst/>
            <a:rect l="l" t="t" r="r" b="b"/>
            <a:pathLst>
              <a:path h="6826250">
                <a:moveTo>
                  <a:pt x="0" y="0"/>
                </a:moveTo>
                <a:lnTo>
                  <a:pt x="0" y="6826250"/>
                </a:lnTo>
              </a:path>
            </a:pathLst>
          </a:custGeom>
          <a:ln w="11543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0" y="3175"/>
            <a:ext cx="12188613" cy="0"/>
          </a:xfrm>
          <a:custGeom>
            <a:avLst/>
            <a:gdLst/>
            <a:ahLst/>
            <a:cxnLst/>
            <a:rect l="l" t="t" r="r" b="b"/>
            <a:pathLst>
              <a:path w="9141460">
                <a:moveTo>
                  <a:pt x="0" y="0"/>
                </a:moveTo>
                <a:lnTo>
                  <a:pt x="9140952" y="0"/>
                </a:lnTo>
              </a:path>
            </a:pathLst>
          </a:custGeom>
          <a:ln w="762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2170917" y="5714"/>
            <a:ext cx="0" cy="6826884"/>
          </a:xfrm>
          <a:custGeom>
            <a:avLst/>
            <a:gdLst/>
            <a:ahLst/>
            <a:cxnLst/>
            <a:rect l="l" t="t" r="r" b="b"/>
            <a:pathLst>
              <a:path h="6826884">
                <a:moveTo>
                  <a:pt x="0" y="0"/>
                </a:moveTo>
                <a:lnTo>
                  <a:pt x="0" y="6826770"/>
                </a:lnTo>
              </a:path>
            </a:pathLst>
          </a:custGeom>
          <a:ln w="26796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" y="566927"/>
            <a:ext cx="1239519" cy="8823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1247649" y="548641"/>
            <a:ext cx="4129193" cy="646331"/>
          </a:xfrm>
          <a:prstGeom prst="rect">
            <a:avLst/>
          </a:prstGeom>
          <a:ln w="12192">
            <a:solidFill>
              <a:srgbClr val="001F5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090" marR="241935">
              <a:lnSpc>
                <a:spcPct val="100000"/>
              </a:lnSpc>
            </a:pP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Вз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ст</a:t>
            </a:r>
            <a:r>
              <a:rPr sz="9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ие</a:t>
            </a:r>
            <a:r>
              <a:rPr sz="9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еж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ями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9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фе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льн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го 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9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9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9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900" b="1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endParaRPr sz="900" dirty="0">
              <a:latin typeface="Times New Roman"/>
              <a:cs typeface="Times New Roman"/>
            </a:endParaRPr>
          </a:p>
          <a:p>
            <a:pPr marL="85090" marR="93980">
              <a:lnSpc>
                <a:spcPct val="100000"/>
              </a:lnSpc>
            </a:pPr>
            <a:r>
              <a:rPr lang="ru-RU" sz="9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ОГБПОУ </a:t>
            </a:r>
            <a:r>
              <a:rPr lang="ru-RU" sz="1100" dirty="0" err="1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АТпромИС</a:t>
            </a:r>
            <a:endParaRPr lang="ru-RU" sz="1100" dirty="0" smtClean="0">
              <a:solidFill>
                <a:srgbClr val="001F5F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090" marR="93980">
              <a:lnSpc>
                <a:spcPct val="100000"/>
              </a:lnSpc>
            </a:pPr>
            <a:r>
              <a:rPr lang="ru-RU" sz="1100" dirty="0" smtClean="0">
                <a:solidFill>
                  <a:srgbClr val="001F5F"/>
                </a:solidFill>
                <a:latin typeface="Times New Roman" pitchFamily="18" charset="0"/>
                <a:cs typeface="Times New Roman" pitchFamily="18" charset="0"/>
              </a:rPr>
              <a:t>ФГБОУ ДПО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"Томский институт переподготовки кадров и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агробизнеса</a:t>
            </a:r>
            <a:r>
              <a:rPr lang="ru-RU" sz="900" dirty="0" smtClean="0"/>
              <a:t>»</a:t>
            </a: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1184655" y="1530097"/>
            <a:ext cx="4255008" cy="8854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1247649" y="1557527"/>
            <a:ext cx="4129193" cy="769441"/>
          </a:xfrm>
          <a:prstGeom prst="rect">
            <a:avLst/>
          </a:prstGeom>
          <a:ln w="9144">
            <a:solidFill>
              <a:srgbClr val="4F81B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 marR="1698625">
              <a:lnSpc>
                <a:spcPct val="100000"/>
              </a:lnSpc>
            </a:pP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ф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есс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ион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ал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ны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5" dirty="0" err="1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бы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sz="1000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86360" marR="952500">
              <a:lnSpc>
                <a:spcPct val="100000"/>
              </a:lnSpc>
            </a:pPr>
            <a:r>
              <a:rPr sz="10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Э</a:t>
            </a:r>
            <a:r>
              <a:rPr sz="10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000" spc="-2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ии</a:t>
            </a:r>
            <a:r>
              <a:rPr sz="1000" spc="4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из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тв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ны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5" dirty="0" err="1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бъ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ты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sz="1000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86360" marR="952500">
              <a:lnSpc>
                <a:spcPct val="100000"/>
              </a:lnSpc>
            </a:pP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Вр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до</a:t>
            </a:r>
            <a:r>
              <a:rPr sz="1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тво</a:t>
            </a:r>
            <a:endParaRPr sz="1000" dirty="0">
              <a:latin typeface="Times New Roman"/>
              <a:cs typeface="Times New Roman"/>
            </a:endParaRPr>
          </a:p>
          <a:p>
            <a:pPr marL="86360" marR="1689735">
              <a:lnSpc>
                <a:spcPct val="100000"/>
              </a:lnSpc>
            </a:pP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чи</a:t>
            </a:r>
            <a:r>
              <a:rPr sz="10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000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иа</a:t>
            </a:r>
            <a:r>
              <a:rPr sz="1000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та</a:t>
            </a:r>
            <a:r>
              <a:rPr sz="1000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sz="1000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86360" marR="1689735">
              <a:lnSpc>
                <a:spcPct val="100000"/>
              </a:lnSpc>
            </a:pP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тых</a:t>
            </a:r>
            <a:r>
              <a:rPr sz="10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247649" y="2456688"/>
            <a:ext cx="4129193" cy="769441"/>
          </a:xfrm>
          <a:prstGeom prst="rect">
            <a:avLst/>
          </a:prstGeom>
          <a:ln w="9143">
            <a:solidFill>
              <a:srgbClr val="4F81B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 marR="99060">
              <a:lnSpc>
                <a:spcPct val="100000"/>
              </a:lnSpc>
            </a:pP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ф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есс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ион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ал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бр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ва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иод</a:t>
            </a:r>
            <a:r>
              <a:rPr sz="10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1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0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1</a:t>
            </a:r>
            <a:r>
              <a:rPr sz="1000" spc="25" dirty="0">
                <a:solidFill>
                  <a:srgbClr val="001F5F"/>
                </a:solidFill>
                <a:latin typeface="Times New Roman"/>
                <a:cs typeface="Times New Roman"/>
              </a:rPr>
              <a:t>0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11 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кл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асс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(по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св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де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те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тва</a:t>
            </a:r>
            <a:r>
              <a:rPr sz="10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ф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есс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ион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ал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м </a:t>
            </a:r>
            <a:r>
              <a:rPr sz="1000" spc="5" dirty="0" err="1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бр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000" spc="5" dirty="0" err="1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ва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000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dirty="0" err="1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0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0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по специальности  «Животноводство»</a:t>
            </a:r>
            <a:r>
              <a:rPr sz="10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)</a:t>
            </a:r>
            <a:endParaRPr sz="1000" dirty="0">
              <a:latin typeface="Times New Roman"/>
              <a:cs typeface="Times New Roman"/>
            </a:endParaRPr>
          </a:p>
          <a:p>
            <a:pPr marL="86360">
              <a:lnSpc>
                <a:spcPct val="100000"/>
              </a:lnSpc>
            </a:pP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фи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000" spc="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подг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000" spc="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щи</a:t>
            </a:r>
            <a:r>
              <a:rPr sz="1000" spc="-10" dirty="0">
                <a:solidFill>
                  <a:srgbClr val="001F5F"/>
                </a:solidFill>
                <a:latin typeface="Times New Roman"/>
                <a:cs typeface="Times New Roman"/>
              </a:rPr>
              <a:t>х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0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001F5F"/>
                </a:solidFill>
                <a:latin typeface="Times New Roman"/>
                <a:cs typeface="Times New Roman"/>
              </a:rPr>
              <a:t>8</a:t>
            </a:r>
            <a:r>
              <a:rPr sz="1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000" spc="-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кл</a:t>
            </a:r>
            <a:r>
              <a:rPr sz="1000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асс</a:t>
            </a:r>
            <a:r>
              <a:rPr sz="1000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0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0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по программе «Лесничество»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44272" y="1592581"/>
            <a:ext cx="959104" cy="7208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95503" y="2385061"/>
            <a:ext cx="1104053" cy="901065"/>
          </a:xfrm>
          <a:custGeom>
            <a:avLst/>
            <a:gdLst/>
            <a:ahLst/>
            <a:cxnLst/>
            <a:rect l="l" t="t" r="r" b="b"/>
            <a:pathLst>
              <a:path w="828040" h="901064">
                <a:moveTo>
                  <a:pt x="413905" y="0"/>
                </a:moveTo>
                <a:lnTo>
                  <a:pt x="620725" y="112649"/>
                </a:lnTo>
                <a:lnTo>
                  <a:pt x="827532" y="225043"/>
                </a:lnTo>
                <a:lnTo>
                  <a:pt x="827532" y="450214"/>
                </a:lnTo>
                <a:lnTo>
                  <a:pt x="827532" y="675259"/>
                </a:lnTo>
                <a:lnTo>
                  <a:pt x="620725" y="788035"/>
                </a:lnTo>
                <a:lnTo>
                  <a:pt x="413905" y="900684"/>
                </a:lnTo>
                <a:lnTo>
                  <a:pt x="206806" y="788035"/>
                </a:lnTo>
                <a:lnTo>
                  <a:pt x="0" y="675259"/>
                </a:lnTo>
                <a:lnTo>
                  <a:pt x="0" y="450214"/>
                </a:lnTo>
                <a:lnTo>
                  <a:pt x="0" y="225043"/>
                </a:lnTo>
                <a:lnTo>
                  <a:pt x="206806" y="112649"/>
                </a:lnTo>
                <a:lnTo>
                  <a:pt x="413905" y="0"/>
                </a:lnTo>
                <a:close/>
              </a:path>
            </a:pathLst>
          </a:custGeom>
          <a:ln w="12192">
            <a:solidFill>
              <a:srgbClr val="001F5F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218827" y="2594826"/>
            <a:ext cx="889847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lang="ru-RU" sz="800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МАОУ Гимназия № 2</a:t>
            </a:r>
          </a:p>
          <a:p>
            <a:pPr marL="1270" algn="ctr">
              <a:lnSpc>
                <a:spcPct val="100000"/>
              </a:lnSpc>
            </a:pPr>
            <a:r>
              <a:rPr lang="ru-RU" sz="800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МБОУ СОШ № 1</a:t>
            </a:r>
            <a:endParaRPr sz="800" dirty="0">
              <a:latin typeface="Times New Roman"/>
              <a:cs typeface="Times New Roman"/>
            </a:endParaRPr>
          </a:p>
        </p:txBody>
      </p:sp>
      <p:graphicFrame>
        <p:nvGraphicFramePr>
          <p:cNvPr id="66" name="Диаграмма 65"/>
          <p:cNvGraphicFramePr/>
          <p:nvPr/>
        </p:nvGraphicFramePr>
        <p:xfrm>
          <a:off x="8274768" y="4643718"/>
          <a:ext cx="2787679" cy="200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8" name="object 26"/>
          <p:cNvSpPr/>
          <p:nvPr/>
        </p:nvSpPr>
        <p:spPr>
          <a:xfrm>
            <a:off x="5813075" y="4168319"/>
            <a:ext cx="1136225" cy="988060"/>
          </a:xfrm>
          <a:custGeom>
            <a:avLst/>
            <a:gdLst/>
            <a:ahLst/>
            <a:cxnLst/>
            <a:rect l="l" t="t" r="r" b="b"/>
            <a:pathLst>
              <a:path w="852170" h="988060">
                <a:moveTo>
                  <a:pt x="426085" y="0"/>
                </a:moveTo>
                <a:lnTo>
                  <a:pt x="0" y="246761"/>
                </a:lnTo>
                <a:lnTo>
                  <a:pt x="0" y="740409"/>
                </a:lnTo>
                <a:lnTo>
                  <a:pt x="426085" y="987551"/>
                </a:lnTo>
                <a:lnTo>
                  <a:pt x="851915" y="740409"/>
                </a:lnTo>
                <a:lnTo>
                  <a:pt x="851915" y="246761"/>
                </a:lnTo>
                <a:lnTo>
                  <a:pt x="426085" y="0"/>
                </a:lnTo>
                <a:close/>
              </a:path>
            </a:pathLst>
          </a:custGeom>
          <a:solidFill>
            <a:srgbClr val="8DC6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31"/>
          <p:cNvSpPr txBox="1"/>
          <p:nvPr/>
        </p:nvSpPr>
        <p:spPr>
          <a:xfrm>
            <a:off x="5863337" y="4396415"/>
            <a:ext cx="1077807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ct val="100000"/>
              </a:lnSpc>
            </a:pPr>
            <a:r>
              <a:rPr sz="900" b="1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9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АОУ гимназия </a:t>
            </a:r>
          </a:p>
          <a:p>
            <a:pPr marL="1905" algn="ctr">
              <a:lnSpc>
                <a:spcPct val="100000"/>
              </a:lnSpc>
            </a:pPr>
            <a:r>
              <a:rPr lang="ru-RU" sz="9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№ 2</a:t>
            </a:r>
          </a:p>
          <a:p>
            <a:pPr marL="1905" algn="ctr"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74" name="object 19"/>
          <p:cNvSpPr txBox="1"/>
          <p:nvPr/>
        </p:nvSpPr>
        <p:spPr>
          <a:xfrm>
            <a:off x="7097199" y="4129087"/>
            <a:ext cx="3364614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lang="ru-RU" sz="12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еа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из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та </a:t>
            </a:r>
            <a:r>
              <a:rPr lang="ru-RU" sz="1200" spc="-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Педагогический</a:t>
            </a:r>
            <a:r>
              <a:rPr lang="ru-RU" sz="1200" spc="4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кл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асс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»</a:t>
            </a:r>
            <a:r>
              <a:rPr lang="ru-RU" sz="1200" spc="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2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2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ес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тно</a:t>
            </a:r>
            <a:r>
              <a:rPr lang="ru-RU" sz="12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2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ТГПУ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www.1.metodlaboratoria-vcht.ru/_ld/2/s92068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612" y="0"/>
            <a:ext cx="3185906" cy="225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4"/>
          <p:cNvSpPr/>
          <p:nvPr/>
        </p:nvSpPr>
        <p:spPr>
          <a:xfrm>
            <a:off x="1370704" y="2935582"/>
            <a:ext cx="3526536" cy="22067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64974" y="4232057"/>
            <a:ext cx="347921" cy="4026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dirty="0" smtClean="0"/>
              <a:t> 5</a:t>
            </a:r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607509" y="4622593"/>
            <a:ext cx="1047750" cy="987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ts val="2335"/>
              </a:lnSpc>
            </a:pPr>
            <a:endParaRPr sz="2000" dirty="0">
              <a:latin typeface="Calibri"/>
              <a:cs typeface="Calibri"/>
            </a:endParaRPr>
          </a:p>
          <a:p>
            <a:pPr marL="12700" marR="5080" indent="-635" algn="ctr">
              <a:lnSpc>
                <a:spcPct val="91600"/>
              </a:lnSpc>
              <a:spcBef>
                <a:spcPts val="95"/>
              </a:spcBef>
            </a:pPr>
            <a:r>
              <a:rPr sz="1600" spc="-15" dirty="0">
                <a:solidFill>
                  <a:srgbClr val="3D284F"/>
                </a:solidFill>
                <a:latin typeface="Calibri"/>
                <a:cs typeface="Calibri"/>
              </a:rPr>
              <a:t>ш</a:t>
            </a:r>
            <a:r>
              <a:rPr sz="1600" spc="-35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600" spc="-40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ль</a:t>
            </a:r>
            <a:r>
              <a:rPr sz="1600" spc="-20" dirty="0">
                <a:solidFill>
                  <a:srgbClr val="3D284F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ых с</a:t>
            </a:r>
            <a:r>
              <a:rPr sz="1600" spc="-20" dirty="0">
                <a:solidFill>
                  <a:srgbClr val="3D284F"/>
                </a:solidFill>
                <a:latin typeface="Calibri"/>
                <a:cs typeface="Calibri"/>
              </a:rPr>
              <a:t>п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ор</a:t>
            </a:r>
            <a:r>
              <a:rPr sz="1600" spc="-5" dirty="0">
                <a:solidFill>
                  <a:srgbClr val="3D284F"/>
                </a:solidFill>
                <a:latin typeface="Calibri"/>
                <a:cs typeface="Calibri"/>
              </a:rPr>
              <a:t>т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ивных клу</a:t>
            </a:r>
            <a:r>
              <a:rPr sz="1600" spc="-5" dirty="0">
                <a:solidFill>
                  <a:srgbClr val="3D284F"/>
                </a:solidFill>
                <a:latin typeface="Calibri"/>
                <a:cs typeface="Calibri"/>
              </a:rPr>
              <a:t>б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ов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66520" y="3438143"/>
            <a:ext cx="315198" cy="4704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dirty="0" smtClean="0"/>
              <a:t>  8</a:t>
            </a:r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3302815" y="3912123"/>
            <a:ext cx="1047750" cy="987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2335"/>
              </a:lnSpc>
            </a:pPr>
            <a:endParaRPr sz="2000" dirty="0">
              <a:latin typeface="Calibri"/>
              <a:cs typeface="Calibri"/>
            </a:endParaRPr>
          </a:p>
          <a:p>
            <a:pPr marL="12700" marR="5080" indent="-635" algn="ctr">
              <a:lnSpc>
                <a:spcPct val="91600"/>
              </a:lnSpc>
              <a:spcBef>
                <a:spcPts val="95"/>
              </a:spcBef>
            </a:pPr>
            <a:r>
              <a:rPr sz="1600" spc="-15" dirty="0">
                <a:solidFill>
                  <a:srgbClr val="3D284F"/>
                </a:solidFill>
                <a:latin typeface="Calibri"/>
                <a:cs typeface="Calibri"/>
              </a:rPr>
              <a:t>ш</a:t>
            </a:r>
            <a:r>
              <a:rPr sz="1600" spc="-35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600" spc="-40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ль</a:t>
            </a:r>
            <a:r>
              <a:rPr sz="1600" spc="-20" dirty="0">
                <a:solidFill>
                  <a:srgbClr val="3D284F"/>
                </a:solidFill>
                <a:latin typeface="Calibri"/>
                <a:cs typeface="Calibri"/>
              </a:rPr>
              <a:t>н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ых </a:t>
            </a:r>
            <a:r>
              <a:rPr sz="1600" spc="-10" dirty="0" err="1">
                <a:solidFill>
                  <a:srgbClr val="3D284F"/>
                </a:solidFill>
                <a:latin typeface="Calibri"/>
                <a:cs typeface="Calibri"/>
              </a:rPr>
              <a:t>с</a:t>
            </a:r>
            <a:r>
              <a:rPr sz="1600" spc="-20" dirty="0" err="1">
                <a:solidFill>
                  <a:srgbClr val="3D284F"/>
                </a:solidFill>
                <a:latin typeface="Calibri"/>
                <a:cs typeface="Calibri"/>
              </a:rPr>
              <a:t>п</a:t>
            </a:r>
            <a:r>
              <a:rPr sz="1600" spc="-10" dirty="0" err="1">
                <a:solidFill>
                  <a:srgbClr val="3D284F"/>
                </a:solidFill>
                <a:latin typeface="Calibri"/>
                <a:cs typeface="Calibri"/>
              </a:rPr>
              <a:t>ор</a:t>
            </a:r>
            <a:r>
              <a:rPr sz="1600" spc="-5" dirty="0" err="1">
                <a:solidFill>
                  <a:srgbClr val="3D284F"/>
                </a:solidFill>
                <a:latin typeface="Calibri"/>
                <a:cs typeface="Calibri"/>
              </a:rPr>
              <a:t>т</a:t>
            </a:r>
            <a:r>
              <a:rPr sz="1600" spc="-10" dirty="0" err="1">
                <a:solidFill>
                  <a:srgbClr val="3D284F"/>
                </a:solidFill>
                <a:latin typeface="Calibri"/>
                <a:cs typeface="Calibri"/>
              </a:rPr>
              <a:t>ивных</a:t>
            </a:r>
            <a:r>
              <a:rPr sz="1600" spc="-10" dirty="0">
                <a:solidFill>
                  <a:srgbClr val="3D284F"/>
                </a:solidFill>
                <a:latin typeface="Calibri"/>
                <a:cs typeface="Calibri"/>
              </a:rPr>
              <a:t> </a:t>
            </a:r>
            <a:r>
              <a:rPr sz="1600" spc="-10" dirty="0" err="1" smtClean="0">
                <a:solidFill>
                  <a:srgbClr val="3D284F"/>
                </a:solidFill>
                <a:latin typeface="Calibri"/>
                <a:cs typeface="Calibri"/>
              </a:rPr>
              <a:t>клуб</a:t>
            </a:r>
            <a:r>
              <a:rPr lang="ru-RU" sz="1600" spc="-10" dirty="0" err="1" smtClean="0">
                <a:solidFill>
                  <a:srgbClr val="3D284F"/>
                </a:solidFill>
                <a:latin typeface="Calibri"/>
                <a:cs typeface="Calibri"/>
              </a:rPr>
              <a:t>ов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12486" y="4880103"/>
            <a:ext cx="45358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spc="-10" dirty="0">
                <a:solidFill>
                  <a:srgbClr val="604691"/>
                </a:solidFill>
                <a:latin typeface="Calibri"/>
                <a:cs typeface="Calibri"/>
              </a:rPr>
              <a:t>Ре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мо</a:t>
            </a:r>
            <a:r>
              <a:rPr b="1" spc="5" dirty="0">
                <a:solidFill>
                  <a:srgbClr val="604691"/>
                </a:solidFill>
                <a:latin typeface="Calibri"/>
                <a:cs typeface="Calibri"/>
              </a:rPr>
              <a:t>н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т</a:t>
            </a:r>
            <a:r>
              <a:rPr b="1" spc="-20" dirty="0">
                <a:solidFill>
                  <a:srgbClr val="604691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спор</a:t>
            </a:r>
            <a:r>
              <a:rPr b="1" spc="-10" dirty="0">
                <a:solidFill>
                  <a:srgbClr val="604691"/>
                </a:solidFill>
                <a:latin typeface="Calibri"/>
                <a:cs typeface="Calibri"/>
              </a:rPr>
              <a:t>т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ивных</a:t>
            </a:r>
            <a:r>
              <a:rPr b="1" spc="-10" dirty="0">
                <a:solidFill>
                  <a:srgbClr val="604691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залов</a:t>
            </a:r>
            <a:r>
              <a:rPr b="1" spc="-15" dirty="0">
                <a:solidFill>
                  <a:srgbClr val="604691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с</a:t>
            </a:r>
            <a:r>
              <a:rPr b="1" spc="-15" dirty="0">
                <a:solidFill>
                  <a:srgbClr val="604691"/>
                </a:solidFill>
                <a:latin typeface="Calibri"/>
                <a:cs typeface="Calibri"/>
              </a:rPr>
              <a:t>е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льских</a:t>
            </a:r>
            <a:r>
              <a:rPr b="1" spc="-35" dirty="0">
                <a:solidFill>
                  <a:srgbClr val="604691"/>
                </a:solidFill>
                <a:latin typeface="Calibri"/>
                <a:cs typeface="Calibri"/>
              </a:rPr>
              <a:t> </a:t>
            </a:r>
            <a:r>
              <a:rPr b="1" spc="-10" dirty="0">
                <a:solidFill>
                  <a:srgbClr val="604691"/>
                </a:solidFill>
                <a:latin typeface="Calibri"/>
                <a:cs typeface="Calibri"/>
              </a:rPr>
              <a:t>ш</a:t>
            </a:r>
            <a:r>
              <a:rPr b="1" spc="-40" dirty="0">
                <a:solidFill>
                  <a:srgbClr val="604691"/>
                </a:solidFill>
                <a:latin typeface="Calibri"/>
                <a:cs typeface="Calibri"/>
              </a:rPr>
              <a:t>к</a:t>
            </a:r>
            <a:r>
              <a:rPr b="1" spc="-35" dirty="0">
                <a:solidFill>
                  <a:srgbClr val="604691"/>
                </a:solidFill>
                <a:latin typeface="Calibri"/>
                <a:cs typeface="Calibri"/>
              </a:rPr>
              <a:t>о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л,</a:t>
            </a:r>
            <a:r>
              <a:rPr b="1" spc="15" dirty="0">
                <a:solidFill>
                  <a:srgbClr val="604691"/>
                </a:solidFill>
                <a:latin typeface="Calibri"/>
                <a:cs typeface="Calibri"/>
              </a:rPr>
              <a:t> </a:t>
            </a:r>
            <a:r>
              <a:rPr b="1" spc="-20" dirty="0">
                <a:solidFill>
                  <a:srgbClr val="604691"/>
                </a:solidFill>
                <a:latin typeface="Calibri"/>
                <a:cs typeface="Calibri"/>
              </a:rPr>
              <a:t>е</a:t>
            </a:r>
            <a:r>
              <a:rPr b="1" dirty="0">
                <a:solidFill>
                  <a:srgbClr val="604691"/>
                </a:solidFill>
                <a:latin typeface="Calibri"/>
                <a:cs typeface="Calibri"/>
              </a:rPr>
              <a:t>д.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59618" y="398447"/>
            <a:ext cx="9407145" cy="12080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781685"/>
            <a:r>
              <a:rPr sz="2400" b="1" u="heavy" spc="-30" dirty="0" smtClean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ПРОЕ</a:t>
            </a:r>
            <a:r>
              <a:rPr sz="2400" b="1" u="heavy" spc="-1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Т «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spc="-65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СП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Х К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spc="-25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spc="-45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sz="2400" b="1" u="heavy" spc="-75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О РЕБЕ</a:t>
            </a:r>
            <a:r>
              <a:rPr sz="2400" b="1" u="heavy" spc="-535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НК</a:t>
            </a:r>
            <a:r>
              <a:rPr sz="2400" b="1" u="heavy" spc="-540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u="heavy" dirty="0">
                <a:solidFill>
                  <a:srgbClr val="1F1327"/>
                </a:solidFill>
                <a:latin typeface="Times New Roman" pitchFamily="18" charset="0"/>
                <a:cs typeface="Times New Roman" pitchFamily="18" charset="0"/>
              </a:rPr>
              <a:t>А»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4"/>
              </a:spcBef>
            </a:pPr>
            <a:endParaRPr sz="3250" dirty="0">
              <a:latin typeface="Times New Roman"/>
              <a:cs typeface="Times New Roman"/>
            </a:endParaRPr>
          </a:p>
          <a:p>
            <a:pPr marL="12700"/>
            <a:r>
              <a:rPr sz="2200" b="1" spc="-45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АД</a:t>
            </a:r>
            <a:r>
              <a:rPr sz="2200" b="1" spc="-15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ЧА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41568" y="3405424"/>
            <a:ext cx="1016635" cy="738664"/>
          </a:xfrm>
          <a:prstGeom prst="rect">
            <a:avLst/>
          </a:prstGeom>
          <a:solidFill>
            <a:srgbClr val="BDAFD7"/>
          </a:solidFill>
        </p:spPr>
        <p:txBody>
          <a:bodyPr vert="horz" wrap="square" lIns="0" tIns="0" rIns="0" bIns="0" rtlCol="0">
            <a:spAutoFit/>
          </a:bodyPr>
          <a:lstStyle/>
          <a:p>
            <a:pPr marR="41910" algn="ctr"/>
            <a:r>
              <a:rPr sz="1600" i="1" spc="-15" dirty="0" smtClean="0">
                <a:latin typeface="Calibri"/>
                <a:cs typeface="Calibri"/>
              </a:rPr>
              <a:t>201</a:t>
            </a:r>
            <a:r>
              <a:rPr lang="ru-RU" sz="1600" i="1" spc="-15" dirty="0" smtClean="0">
                <a:latin typeface="Calibri"/>
                <a:cs typeface="Calibri"/>
              </a:rPr>
              <a:t>5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sz="1600" i="1" spc="-10" dirty="0" smtClean="0">
                <a:latin typeface="Calibri"/>
                <a:cs typeface="Calibri"/>
              </a:rPr>
              <a:t>г</a:t>
            </a:r>
            <a:r>
              <a:rPr sz="1600" i="1" spc="-10" dirty="0" err="1" smtClean="0">
                <a:latin typeface="Calibri"/>
                <a:cs typeface="Calibri"/>
              </a:rPr>
              <a:t>од</a:t>
            </a:r>
            <a:endParaRPr lang="ru-RU" sz="1600" i="1" spc="-10" dirty="0" smtClean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endParaRPr sz="16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83275" y="2461171"/>
            <a:ext cx="1262380" cy="738664"/>
          </a:xfrm>
          <a:prstGeom prst="rect">
            <a:avLst/>
          </a:prstGeom>
          <a:solidFill>
            <a:srgbClr val="FDDFAF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i="1" spc="-15" dirty="0" smtClean="0">
                <a:latin typeface="Calibri"/>
                <a:cs typeface="Calibri"/>
              </a:rPr>
              <a:t>201</a:t>
            </a:r>
            <a:r>
              <a:rPr lang="ru-RU" sz="1600" i="1" spc="-15" dirty="0" smtClean="0">
                <a:latin typeface="Calibri"/>
                <a:cs typeface="Calibri"/>
              </a:rPr>
              <a:t>6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sz="1600" i="1" spc="-10" dirty="0" smtClean="0">
                <a:latin typeface="Calibri"/>
                <a:cs typeface="Calibri"/>
              </a:rPr>
              <a:t>г</a:t>
            </a:r>
            <a:r>
              <a:rPr sz="1600" i="1" spc="-10" dirty="0" err="1" smtClean="0">
                <a:latin typeface="Calibri"/>
                <a:cs typeface="Calibri"/>
              </a:rPr>
              <a:t>од</a:t>
            </a:r>
            <a:endParaRPr lang="ru-RU" sz="1600" i="1" spc="-10" dirty="0" smtClean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endParaRPr sz="1600" dirty="0">
              <a:latin typeface="Calibri"/>
              <a:cs typeface="Calibri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3942252"/>
              </p:ext>
            </p:extLst>
          </p:nvPr>
        </p:nvGraphicFramePr>
        <p:xfrm>
          <a:off x="6734585" y="5408160"/>
          <a:ext cx="4515992" cy="9804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54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0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379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23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09612">
                <a:tc>
                  <a:txBody>
                    <a:bodyPr/>
                    <a:lstStyle/>
                    <a:p>
                      <a:pPr marL="191135">
                        <a:lnSpc>
                          <a:spcPct val="100000"/>
                        </a:lnSpc>
                      </a:pPr>
                      <a:r>
                        <a:rPr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201</a:t>
                      </a:r>
                      <a:r>
                        <a:rPr lang="ru-RU"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5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DFD7EB"/>
                    </a:solidFill>
                  </a:tcPr>
                </a:tc>
                <a:tc>
                  <a:txBody>
                    <a:bodyPr/>
                    <a:lstStyle/>
                    <a:p>
                      <a:pPr marL="200025">
                        <a:lnSpc>
                          <a:spcPct val="100000"/>
                        </a:lnSpc>
                      </a:pPr>
                      <a:r>
                        <a:rPr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201</a:t>
                      </a:r>
                      <a:r>
                        <a:rPr lang="ru-RU"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7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DFD7EB"/>
                    </a:solidFill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201</a:t>
                      </a:r>
                      <a:r>
                        <a:rPr lang="ru-RU"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9</a:t>
                      </a:r>
                    </a:p>
                    <a:p>
                      <a:pPr marL="88900" indent="0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(прогноз)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DFD7EB"/>
                    </a:solidFill>
                  </a:tcPr>
                </a:tc>
                <a:tc>
                  <a:txBody>
                    <a:bodyPr/>
                    <a:lstStyle/>
                    <a:p>
                      <a:pPr marL="223520">
                        <a:lnSpc>
                          <a:spcPct val="100000"/>
                        </a:lnSpc>
                      </a:pPr>
                      <a:r>
                        <a:rPr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20</a:t>
                      </a:r>
                      <a:r>
                        <a:rPr lang="ru-RU" sz="1800" spc="-5" dirty="0" smtClean="0">
                          <a:solidFill>
                            <a:srgbClr val="3D284F"/>
                          </a:solidFill>
                          <a:latin typeface="Calibri"/>
                          <a:cs typeface="Calibri"/>
                        </a:rPr>
                        <a:t>20</a:t>
                      </a:r>
                    </a:p>
                    <a:p>
                      <a:pPr marL="0" marR="0" indent="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5" dirty="0" smtClean="0">
                          <a:solidFill>
                            <a:srgbClr val="3D284F"/>
                          </a:solidFill>
                          <a:latin typeface="+mn-lt"/>
                          <a:cs typeface="Calibri"/>
                        </a:rPr>
                        <a:t>(прогноз)</a:t>
                      </a:r>
                      <a:endParaRPr lang="ru-RU" sz="14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DFD7EB"/>
                    </a:solidFill>
                  </a:tcPr>
                </a:tc>
                <a:tc>
                  <a:txBody>
                    <a:bodyPr/>
                    <a:lstStyle/>
                    <a:p>
                      <a:pPr marL="234315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latin typeface="Calibri"/>
                          <a:cs typeface="Calibri"/>
                        </a:rPr>
                        <a:t>2021</a:t>
                      </a:r>
                    </a:p>
                    <a:p>
                      <a:pPr marL="88900" indent="0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solidFill>
                            <a:srgbClr val="3D284F"/>
                          </a:solidFill>
                          <a:latin typeface="+mn-lt"/>
                          <a:cs typeface="Calibri"/>
                        </a:rPr>
                        <a:t>(прогноз)</a:t>
                      </a:r>
                      <a:endParaRPr lang="ru-RU" sz="14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DFD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Calibri"/>
                          <a:cs typeface="Calibri"/>
                        </a:rPr>
                        <a:t>2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00C0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Calibri"/>
                          <a:cs typeface="Calibri"/>
                        </a:rPr>
                        <a:t>1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00C0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Calibri"/>
                          <a:cs typeface="Calibri"/>
                        </a:rPr>
                        <a:t>1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00C0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Calibri"/>
                          <a:cs typeface="Calibri"/>
                        </a:rPr>
                        <a:t>1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00C0BB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Calibri"/>
                          <a:cs typeface="Calibri"/>
                        </a:rPr>
                        <a:t>1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3D284F"/>
                      </a:solidFill>
                      <a:prstDash val="solid"/>
                    </a:lnL>
                    <a:lnR w="12700">
                      <a:solidFill>
                        <a:srgbClr val="3D284F"/>
                      </a:solidFill>
                      <a:prstDash val="solid"/>
                    </a:lnR>
                    <a:lnT w="12700">
                      <a:solidFill>
                        <a:srgbClr val="3D284F"/>
                      </a:solidFill>
                      <a:prstDash val="solid"/>
                    </a:lnT>
                    <a:lnB w="12700">
                      <a:solidFill>
                        <a:srgbClr val="3D284F"/>
                      </a:solidFill>
                      <a:prstDash val="solid"/>
                    </a:lnB>
                    <a:solidFill>
                      <a:srgbClr val="00C0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754379" y="1661332"/>
            <a:ext cx="9711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Обновление материально-технической базы для занятий физической культурой и спортом общеобразовательных организаций, расположенных в сельской местности</a:t>
            </a:r>
          </a:p>
        </p:txBody>
      </p:sp>
      <p:pic>
        <p:nvPicPr>
          <p:cNvPr id="13" name="Picture 3" descr="C:\Documents and Settings\Admin\Рабочий стол\Фото спортзалов\Фото Ново-Кусково до\20150929_1012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41223" y="2639392"/>
            <a:ext cx="1551765" cy="2186504"/>
          </a:xfrm>
          <a:prstGeom prst="rect">
            <a:avLst/>
          </a:prstGeom>
          <a:noFill/>
        </p:spPr>
      </p:pic>
      <p:pic>
        <p:nvPicPr>
          <p:cNvPr id="14" name="Picture 4" descr="C:\Documents and Settings\Admin\Рабочий стол\Фото спортзалов\Фото Ново-Кусково после\P10202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79563" y="2108096"/>
            <a:ext cx="2276475" cy="2714644"/>
          </a:xfrm>
          <a:prstGeom prst="rect">
            <a:avLst/>
          </a:prstGeom>
          <a:noFill/>
        </p:spPr>
      </p:pic>
      <p:sp>
        <p:nvSpPr>
          <p:cNvPr id="19" name="object 9"/>
          <p:cNvSpPr txBox="1"/>
          <p:nvPr/>
        </p:nvSpPr>
        <p:spPr>
          <a:xfrm>
            <a:off x="600636" y="5651068"/>
            <a:ext cx="4892196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2017 год - спортивный клуб «FAKEL» школы села Батурино в региональном заочном этапа Всероссийского конкурса организаций физкультурно-спортивной направленности  среди муниципальных образовательных организаций и  некоммерческих общественных организаций в номинации «Клубы (сельские)» -  1 место. </a:t>
            </a:r>
          </a:p>
          <a:p>
            <a:pPr marL="12700"/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34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Образование детей с особыми образовательными потребностями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79693"/>
            <a:ext cx="10515600" cy="279726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Программа «Доступная среда»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28,5 %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общеобразовательных организаций,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25%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дошкольных образовательных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организаций,</a:t>
            </a:r>
          </a:p>
          <a:p>
            <a:pPr marL="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100% 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рганизаций дополнительного образования оснащены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пандусами, подъёмным устройством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% образовательных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организаций,</a:t>
            </a:r>
          </a:p>
          <a:p>
            <a:pPr marL="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100 % дошкольных образовательных организаций разработаны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паспорта доступности зданий и помещений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959223" y="1515034"/>
          <a:ext cx="3702423" cy="2147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89812" y="1855694"/>
            <a:ext cx="58808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20" dirty="0" smtClean="0">
                <a:solidFill>
                  <a:srgbClr val="604691"/>
                </a:solidFill>
                <a:latin typeface="Garamond"/>
                <a:cs typeface="Garamond"/>
              </a:rPr>
              <a:t>УЧАСТ</a:t>
            </a:r>
            <a:r>
              <a:rPr lang="ru-RU" b="1" spc="-40" dirty="0" smtClean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lang="ru-RU" b="1" spc="-20" dirty="0" smtClean="0">
                <a:solidFill>
                  <a:srgbClr val="604691"/>
                </a:solidFill>
                <a:latin typeface="Garamond"/>
                <a:cs typeface="Garamond"/>
              </a:rPr>
              <a:t>Е</a:t>
            </a:r>
            <a:r>
              <a:rPr lang="ru-RU" b="1" spc="40" dirty="0" smtClean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lang="ru-RU" b="1" spc="-20" dirty="0" smtClean="0">
                <a:solidFill>
                  <a:srgbClr val="604691"/>
                </a:solidFill>
                <a:latin typeface="Garamond"/>
                <a:cs typeface="Garamond"/>
              </a:rPr>
              <a:t>В</a:t>
            </a:r>
            <a:r>
              <a:rPr lang="ru-RU" b="1" spc="-15" dirty="0" smtClean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НА</a:t>
            </a:r>
            <a:r>
              <a:rPr lang="ru-RU" b="1" spc="-40" dirty="0" smtClean="0">
                <a:solidFill>
                  <a:srgbClr val="604691"/>
                </a:solidFill>
                <a:latin typeface="Garamond"/>
                <a:cs typeface="Garamond"/>
              </a:rPr>
              <a:t>Ц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lang="ru-RU" b="1" spc="-40" dirty="0" smtClean="0">
                <a:solidFill>
                  <a:srgbClr val="604691"/>
                </a:solidFill>
                <a:latin typeface="Garamond"/>
                <a:cs typeface="Garamond"/>
              </a:rPr>
              <a:t>О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НА</a:t>
            </a:r>
            <a:r>
              <a:rPr lang="ru-RU" b="1" spc="-15" dirty="0" smtClean="0">
                <a:solidFill>
                  <a:srgbClr val="604691"/>
                </a:solidFill>
                <a:latin typeface="Garamond"/>
                <a:cs typeface="Garamond"/>
              </a:rPr>
              <a:t>Л</a:t>
            </a:r>
            <a:r>
              <a:rPr lang="ru-RU" b="1" spc="-10" dirty="0" smtClean="0">
                <a:solidFill>
                  <a:srgbClr val="604691"/>
                </a:solidFill>
                <a:latin typeface="Garamond"/>
                <a:cs typeface="Garamond"/>
              </a:rPr>
              <a:t>Ь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Н</a:t>
            </a:r>
            <a:r>
              <a:rPr lang="ru-RU" b="1" spc="-40" dirty="0" smtClean="0">
                <a:solidFill>
                  <a:srgbClr val="604691"/>
                </a:solidFill>
                <a:latin typeface="Garamond"/>
                <a:cs typeface="Garamond"/>
              </a:rPr>
              <a:t>О</a:t>
            </a:r>
            <a:r>
              <a:rPr lang="ru-RU" b="1" spc="-30" dirty="0" smtClean="0">
                <a:solidFill>
                  <a:srgbClr val="604691"/>
                </a:solidFill>
                <a:latin typeface="Garamond"/>
                <a:cs typeface="Garamond"/>
              </a:rPr>
              <a:t>М</a:t>
            </a:r>
            <a:r>
              <a:rPr lang="ru-RU" b="1" spc="55" dirty="0" smtClean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ЧЕМ</a:t>
            </a:r>
            <a:r>
              <a:rPr lang="ru-RU" b="1" spc="-35" dirty="0" smtClean="0">
                <a:solidFill>
                  <a:srgbClr val="604691"/>
                </a:solidFill>
                <a:latin typeface="Garamond"/>
                <a:cs typeface="Garamond"/>
              </a:rPr>
              <a:t>П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lang="ru-RU" b="1" spc="-40" dirty="0" smtClean="0">
                <a:solidFill>
                  <a:srgbClr val="604691"/>
                </a:solidFill>
                <a:latin typeface="Garamond"/>
                <a:cs typeface="Garamond"/>
              </a:rPr>
              <a:t>О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НАТЕ</a:t>
            </a:r>
            <a:r>
              <a:rPr lang="ru-RU" dirty="0" smtClean="0">
                <a:latin typeface="Garamond"/>
                <a:cs typeface="Garamond"/>
              </a:rPr>
              <a:t>  </a:t>
            </a:r>
            <a:r>
              <a:rPr lang="ru-RU" b="1" spc="-25" dirty="0" smtClean="0">
                <a:solidFill>
                  <a:srgbClr val="604691"/>
                </a:solidFill>
                <a:latin typeface="Garamond"/>
                <a:cs typeface="Garamond"/>
              </a:rPr>
              <a:t>«АБИЛИМ</a:t>
            </a:r>
            <a:r>
              <a:rPr lang="ru-RU" b="1" spc="-35" dirty="0" smtClean="0">
                <a:solidFill>
                  <a:srgbClr val="604691"/>
                </a:solidFill>
                <a:latin typeface="Garamond"/>
                <a:cs typeface="Garamond"/>
              </a:rPr>
              <a:t>П</a:t>
            </a:r>
            <a:r>
              <a:rPr lang="ru-RU" b="1" spc="-20" dirty="0" smtClean="0">
                <a:solidFill>
                  <a:srgbClr val="604691"/>
                </a:solidFill>
                <a:latin typeface="Garamond"/>
                <a:cs typeface="Garamond"/>
              </a:rPr>
              <a:t>ИКС»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2017-2018 учебный год - региональный отборочный этап- 1 место, 3место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2016-2017 учебный год - региональный отборочный этап- 1 место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602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riatomsk.ru/Upload/sub-9/47305_i.jpg"/>
          <p:cNvPicPr/>
          <p:nvPr/>
        </p:nvPicPr>
        <p:blipFill>
          <a:blip r:embed="rId2" cstate="print"/>
          <a:srcRect l="48475" t="7867" r="1577" b="67158"/>
          <a:stretch>
            <a:fillRect/>
          </a:stretch>
        </p:blipFill>
        <p:spPr bwMode="auto">
          <a:xfrm>
            <a:off x="7886984" y="3599033"/>
            <a:ext cx="40719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Образовательные результаты 2017-2018 уч. год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117" y="973978"/>
            <a:ext cx="8117542" cy="3382869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Стобальники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2 выпускника (русский язык)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Высокобальники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(по результатам ЕГЭ – 2018)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56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Среднее общее образование: Федеральные медали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Основное общее образование (аттестаты особого образца)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15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Поступление выпускников: вузы Томской области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53,8 %;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вузы других регионов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3,6%, СПО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39,8%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9550" y="4338028"/>
            <a:ext cx="2159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поступление в ВУЗы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114436" y="4634753"/>
          <a:ext cx="2883823" cy="1855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7916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569565" y="71525"/>
            <a:ext cx="7053580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5134" marR="5080" indent="-433070"/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РЕЗУ</a:t>
            </a:r>
            <a:r>
              <a:rPr sz="2600" b="1" spc="-15" dirty="0">
                <a:solidFill>
                  <a:srgbClr val="604691"/>
                </a:solidFill>
                <a:latin typeface="Garamond"/>
                <a:cs typeface="Garamond"/>
              </a:rPr>
              <a:t>Л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ЬТА</a:t>
            </a:r>
            <a:r>
              <a:rPr sz="2600" b="1" spc="-15" dirty="0">
                <a:solidFill>
                  <a:srgbClr val="604691"/>
                </a:solidFill>
                <a:latin typeface="Garamond"/>
                <a:cs typeface="Garamond"/>
              </a:rPr>
              <a:t>Т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Ы</a:t>
            </a:r>
            <a:r>
              <a:rPr sz="2600" b="1" spc="10" dirty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УЧАСТИЯ ОБУЧА</a:t>
            </a:r>
            <a:r>
              <a:rPr sz="2600" b="1" spc="-15" dirty="0">
                <a:solidFill>
                  <a:srgbClr val="604691"/>
                </a:solidFill>
                <a:latin typeface="Garamond"/>
                <a:cs typeface="Garamond"/>
              </a:rPr>
              <a:t>Ю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ЩИХСЯ ВО ВСЕРОСС</a:t>
            </a:r>
            <a:r>
              <a:rPr sz="2600" b="1" spc="5" dirty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ЙСКОЙ</a:t>
            </a:r>
            <a:r>
              <a:rPr sz="2600" b="1" spc="-35" dirty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ОЛИМП</a:t>
            </a:r>
            <a:r>
              <a:rPr sz="2600" b="1" spc="5" dirty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АДЕ</a:t>
            </a:r>
            <a:endParaRPr sz="2600">
              <a:latin typeface="Garamond"/>
              <a:cs typeface="Garamon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75074" y="863770"/>
            <a:ext cx="2644775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ШКО</a:t>
            </a:r>
            <a:r>
              <a:rPr sz="2600" b="1" spc="-15" dirty="0">
                <a:solidFill>
                  <a:srgbClr val="604691"/>
                </a:solidFill>
                <a:latin typeface="Garamond"/>
                <a:cs typeface="Garamond"/>
              </a:rPr>
              <a:t>Л</a:t>
            </a:r>
            <a:r>
              <a:rPr sz="2600" b="1" dirty="0">
                <a:solidFill>
                  <a:srgbClr val="604691"/>
                </a:solidFill>
                <a:latin typeface="Garamond"/>
                <a:cs typeface="Garamond"/>
              </a:rPr>
              <a:t>ЬНИКОВ</a:t>
            </a:r>
            <a:endParaRPr sz="2600">
              <a:latin typeface="Garamond"/>
              <a:cs typeface="Garamond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0085295" y="384765"/>
            <a:ext cx="1671827" cy="16718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46636" y="242047"/>
            <a:ext cx="2082800" cy="274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               </a:t>
            </a:r>
            <a:endParaRPr lang="ru-RU" sz="1600" dirty="0"/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Увеличение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менее, чем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4,5%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доли обучающихся 4-11-х классов, участвующих во Всероссийской олимпиаде школьников </a:t>
            </a:r>
          </a:p>
          <a:p>
            <a:pPr algn="ctr"/>
            <a:endParaRPr lang="ru-RU" dirty="0"/>
          </a:p>
        </p:txBody>
      </p:sp>
      <p:graphicFrame>
        <p:nvGraphicFramePr>
          <p:cNvPr id="54" name="Диаграмма 53"/>
          <p:cNvGraphicFramePr/>
          <p:nvPr/>
        </p:nvGraphicFramePr>
        <p:xfrm>
          <a:off x="3401826" y="1636619"/>
          <a:ext cx="6396598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411318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Охват 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дополнительным образованием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 – 1404 человека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– 2553 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042400" y="1079500"/>
            <a:ext cx="2590800" cy="2197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ВАЖНО!</a:t>
            </a:r>
          </a:p>
          <a:p>
            <a:pPr algn="ctr"/>
            <a:r>
              <a:rPr lang="ru-RU" dirty="0"/>
              <a:t>к 2024 году охватить дополнительным образованием 80% детей в возрасте от 5 до 18 лет</a:t>
            </a:r>
          </a:p>
          <a:p>
            <a:pPr algn="ctr"/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955673" y="2925282"/>
          <a:ext cx="586068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25841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709" y="12498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воспитанию и дополнительному образованию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2300" y="1825624"/>
            <a:ext cx="6921500" cy="470217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гражданского образования, детские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организации в ОО,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Совет ветеранов,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самоуправление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ВСК, музеи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Фестивали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выставки,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музеи, ярмарки, концерты,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школьные СМИ,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партнёрство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благотворительные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ярмарки,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вожатские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отряды, Юные стражи порядка, Юные инспектора движения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Конференции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семинары, библиотеки, предметные недели, дискуссионный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клуб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Соревнования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клубы, кружки, секции,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Спартакиады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Трудовые бригады,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субботники,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социальные проекты,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слёты, чемпионат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9600" y="1690688"/>
            <a:ext cx="2984500" cy="7350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Гражданско-патриотическое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9600" y="2667000"/>
            <a:ext cx="2984500" cy="622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9600" y="3700463"/>
            <a:ext cx="29845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Нравственное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4595813"/>
            <a:ext cx="29845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Научно-познавательное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9600" y="5376863"/>
            <a:ext cx="29845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Физкультурно-спортивное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4050" y="6099176"/>
            <a:ext cx="29845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Трудовое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262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" y="1"/>
            <a:ext cx="6095969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" y="1"/>
            <a:ext cx="6095969" cy="276999"/>
          </a:xfrm>
          <a:custGeom>
            <a:avLst/>
            <a:gdLst/>
            <a:ahLst/>
            <a:cxnLst/>
            <a:rect l="l" t="t" r="r" b="b"/>
            <a:pathLst>
              <a:path w="4571977" h="5143499">
                <a:moveTo>
                  <a:pt x="4571977" y="5143499"/>
                </a:moveTo>
                <a:lnTo>
                  <a:pt x="4571977" y="0"/>
                </a:lnTo>
                <a:lnTo>
                  <a:pt x="0" y="0"/>
                </a:lnTo>
                <a:lnTo>
                  <a:pt x="0" y="5143499"/>
                </a:lnTo>
                <a:lnTo>
                  <a:pt x="4571977" y="5143499"/>
                </a:lnTo>
                <a:close/>
              </a:path>
            </a:pathLst>
          </a:custGeom>
          <a:solidFill>
            <a:srgbClr val="5F749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sz="half" idx="4294967295"/>
          </p:nvPr>
        </p:nvSpPr>
        <p:spPr>
          <a:xfrm>
            <a:off x="448394" y="1901273"/>
            <a:ext cx="5265049" cy="4129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81358">
              <a:lnSpc>
                <a:spcPct val="100000"/>
              </a:lnSpc>
            </a:pPr>
            <a:r>
              <a:rPr sz="2700" dirty="0"/>
              <a:t>ОБЕСПЕ</a:t>
            </a:r>
            <a:r>
              <a:rPr sz="2700" spc="-13" dirty="0"/>
              <a:t>Ч</a:t>
            </a:r>
            <a:r>
              <a:rPr sz="2700" dirty="0"/>
              <a:t>ЕНИЕ</a:t>
            </a:r>
            <a:r>
              <a:rPr sz="2700" spc="-13" dirty="0"/>
              <a:t> </a:t>
            </a:r>
            <a:r>
              <a:rPr sz="2700" dirty="0"/>
              <a:t>УС</a:t>
            </a:r>
            <a:r>
              <a:rPr sz="2700" spc="7" dirty="0"/>
              <a:t>Л</a:t>
            </a:r>
            <a:r>
              <a:rPr sz="2700" dirty="0"/>
              <a:t>ОВИЙ ДЛЯ</a:t>
            </a:r>
            <a:r>
              <a:rPr sz="2700" spc="-13" dirty="0"/>
              <a:t> </a:t>
            </a:r>
            <a:r>
              <a:rPr sz="2700" dirty="0"/>
              <a:t>ФОРМИ</a:t>
            </a:r>
            <a:r>
              <a:rPr sz="2700" spc="-13" dirty="0"/>
              <a:t>Р</a:t>
            </a:r>
            <a:r>
              <a:rPr sz="2700" dirty="0"/>
              <a:t>ОВ</a:t>
            </a:r>
            <a:r>
              <a:rPr sz="2700" spc="-13" dirty="0"/>
              <a:t>А</a:t>
            </a:r>
            <a:r>
              <a:rPr sz="2700" dirty="0"/>
              <a:t>НИЯ ИНДИВИДУ</a:t>
            </a:r>
            <a:r>
              <a:rPr sz="2700" spc="-13" dirty="0"/>
              <a:t>А</a:t>
            </a:r>
            <a:r>
              <a:rPr sz="2700" dirty="0"/>
              <a:t>Л</a:t>
            </a:r>
            <a:r>
              <a:rPr sz="2700" spc="7" dirty="0"/>
              <a:t>Ь</a:t>
            </a:r>
            <a:r>
              <a:rPr sz="2700" dirty="0"/>
              <a:t>НОЙ ОБР</a:t>
            </a:r>
            <a:r>
              <a:rPr sz="2700" spc="-13" dirty="0"/>
              <a:t>А</a:t>
            </a:r>
            <a:r>
              <a:rPr sz="2700" dirty="0"/>
              <a:t>ЗО</a:t>
            </a:r>
            <a:r>
              <a:rPr sz="2700" spc="-13" dirty="0"/>
              <a:t>ВА</a:t>
            </a:r>
            <a:r>
              <a:rPr sz="2700" dirty="0"/>
              <a:t>Т</a:t>
            </a:r>
            <a:r>
              <a:rPr sz="2700" spc="-13" dirty="0"/>
              <a:t>Е</a:t>
            </a:r>
            <a:r>
              <a:rPr sz="2700" dirty="0"/>
              <a:t>Л</a:t>
            </a:r>
            <a:r>
              <a:rPr sz="2700" spc="7" dirty="0"/>
              <a:t>Ь</a:t>
            </a:r>
            <a:r>
              <a:rPr sz="2700" dirty="0"/>
              <a:t>НОЙ ТР</a:t>
            </a:r>
            <a:r>
              <a:rPr sz="2700" spc="-13" dirty="0"/>
              <a:t>А</a:t>
            </a:r>
            <a:r>
              <a:rPr sz="2700" dirty="0"/>
              <a:t>Е</a:t>
            </a:r>
            <a:r>
              <a:rPr sz="2700" spc="-13" dirty="0"/>
              <a:t>К</a:t>
            </a:r>
            <a:r>
              <a:rPr sz="2700" dirty="0"/>
              <a:t>ТОРИИ</a:t>
            </a:r>
          </a:p>
          <a:p>
            <a:pPr>
              <a:lnSpc>
                <a:spcPts val="800"/>
              </a:lnSpc>
              <a:spcBef>
                <a:spcPts val="11"/>
              </a:spcBef>
            </a:pPr>
            <a:endParaRPr sz="800" dirty="0"/>
          </a:p>
          <a:p>
            <a:pPr marL="258227" marR="8466">
              <a:lnSpc>
                <a:spcPct val="100000"/>
              </a:lnSpc>
            </a:pPr>
            <a:r>
              <a:rPr sz="2400" dirty="0"/>
              <a:t>р</a:t>
            </a:r>
            <a:r>
              <a:rPr sz="2400" spc="-13" dirty="0"/>
              <a:t>е</a:t>
            </a:r>
            <a:r>
              <a:rPr sz="2400" dirty="0"/>
              <a:t>бенка с разл</a:t>
            </a:r>
            <a:r>
              <a:rPr sz="2400" spc="7" dirty="0"/>
              <a:t>и</a:t>
            </a:r>
            <a:r>
              <a:rPr sz="2400" dirty="0"/>
              <a:t>чными </a:t>
            </a:r>
            <a:r>
              <a:rPr sz="2400" spc="-13" dirty="0"/>
              <a:t>о</a:t>
            </a:r>
            <a:r>
              <a:rPr sz="2400" dirty="0"/>
              <a:t>б</a:t>
            </a:r>
            <a:r>
              <a:rPr sz="2400" spc="-13" dirty="0"/>
              <a:t>ра</a:t>
            </a:r>
            <a:r>
              <a:rPr sz="2400" dirty="0"/>
              <a:t>зов</a:t>
            </a:r>
            <a:r>
              <a:rPr sz="2400" spc="-13" dirty="0"/>
              <a:t>а</a:t>
            </a:r>
            <a:r>
              <a:rPr sz="2400" dirty="0"/>
              <a:t>тельными</a:t>
            </a:r>
            <a:r>
              <a:rPr sz="2400" spc="7" dirty="0"/>
              <a:t> </a:t>
            </a:r>
            <a:r>
              <a:rPr sz="2400" dirty="0"/>
              <a:t>п</a:t>
            </a:r>
            <a:r>
              <a:rPr sz="2400" spc="-20" dirty="0"/>
              <a:t>о</a:t>
            </a:r>
            <a:r>
              <a:rPr sz="2400" dirty="0"/>
              <a:t>тр</a:t>
            </a:r>
            <a:r>
              <a:rPr sz="2400" spc="-13" dirty="0"/>
              <a:t>е</a:t>
            </a:r>
            <a:r>
              <a:rPr sz="2400" dirty="0"/>
              <a:t>бн</a:t>
            </a:r>
            <a:r>
              <a:rPr sz="2400" spc="-13" dirty="0"/>
              <a:t>о</a:t>
            </a:r>
            <a:r>
              <a:rPr sz="2400" dirty="0"/>
              <a:t>стя</a:t>
            </a:r>
            <a:r>
              <a:rPr sz="2400" spc="-13" dirty="0"/>
              <a:t>м</a:t>
            </a:r>
            <a:r>
              <a:rPr sz="2400" dirty="0"/>
              <a:t>и в</a:t>
            </a:r>
            <a:r>
              <a:rPr sz="2400" spc="7" dirty="0"/>
              <a:t> </a:t>
            </a:r>
            <a:r>
              <a:rPr sz="2400" dirty="0"/>
              <a:t>р</a:t>
            </a:r>
            <a:r>
              <a:rPr sz="2400" spc="-13" dirty="0"/>
              <a:t>а</a:t>
            </a:r>
            <a:r>
              <a:rPr sz="2400" dirty="0"/>
              <a:t>мках</a:t>
            </a:r>
            <a:r>
              <a:rPr sz="2400" spc="-7" dirty="0"/>
              <a:t> </a:t>
            </a:r>
            <a:r>
              <a:rPr sz="2400" dirty="0"/>
              <a:t>э</a:t>
            </a:r>
            <a:r>
              <a:rPr sz="2400" spc="-13" dirty="0"/>
              <a:t>фф</a:t>
            </a:r>
            <a:r>
              <a:rPr sz="2400" dirty="0"/>
              <a:t>екти</a:t>
            </a:r>
            <a:r>
              <a:rPr sz="2400" spc="7" dirty="0"/>
              <a:t>в</a:t>
            </a:r>
            <a:r>
              <a:rPr sz="2400" dirty="0"/>
              <a:t>ной</a:t>
            </a:r>
            <a:r>
              <a:rPr sz="2400" spc="-33" dirty="0"/>
              <a:t> </a:t>
            </a:r>
            <a:r>
              <a:rPr sz="2400" dirty="0"/>
              <a:t>систе</a:t>
            </a:r>
            <a:r>
              <a:rPr sz="2400" spc="-13" dirty="0"/>
              <a:t>м</a:t>
            </a:r>
            <a:r>
              <a:rPr sz="2400" dirty="0"/>
              <a:t>ы в</a:t>
            </a:r>
            <a:r>
              <a:rPr sz="2400" spc="7" dirty="0"/>
              <a:t>з</a:t>
            </a:r>
            <a:r>
              <a:rPr sz="2400" dirty="0"/>
              <a:t>аи</a:t>
            </a:r>
            <a:r>
              <a:rPr sz="2400" spc="-13" dirty="0"/>
              <a:t>м</a:t>
            </a:r>
            <a:r>
              <a:rPr sz="2400" dirty="0"/>
              <a:t>одейст</a:t>
            </a:r>
            <a:r>
              <a:rPr sz="2400" spc="7" dirty="0"/>
              <a:t>в</a:t>
            </a:r>
            <a:r>
              <a:rPr sz="2400" dirty="0"/>
              <a:t>ия</a:t>
            </a:r>
            <a:r>
              <a:rPr sz="2400" spc="-33" dirty="0"/>
              <a:t> </a:t>
            </a:r>
            <a:r>
              <a:rPr sz="2400" dirty="0"/>
              <a:t>всех заин</a:t>
            </a:r>
            <a:r>
              <a:rPr sz="2400" spc="7" dirty="0"/>
              <a:t>т</a:t>
            </a:r>
            <a:r>
              <a:rPr sz="2400" dirty="0"/>
              <a:t>е</a:t>
            </a:r>
            <a:r>
              <a:rPr sz="2400" spc="-13" dirty="0"/>
              <a:t>р</a:t>
            </a:r>
            <a:r>
              <a:rPr sz="2400" dirty="0"/>
              <a:t>ес</a:t>
            </a:r>
            <a:r>
              <a:rPr sz="2400" spc="-13" dirty="0"/>
              <a:t>о</a:t>
            </a:r>
            <a:r>
              <a:rPr sz="2400" dirty="0"/>
              <a:t>ванных</a:t>
            </a:r>
            <a:r>
              <a:rPr sz="2400" spc="33" dirty="0"/>
              <a:t> </a:t>
            </a:r>
            <a:r>
              <a:rPr sz="2400" dirty="0"/>
              <a:t>с</a:t>
            </a:r>
            <a:r>
              <a:rPr sz="2400" spc="-33" dirty="0"/>
              <a:t>у</a:t>
            </a:r>
            <a:r>
              <a:rPr sz="2400" dirty="0"/>
              <a:t>бъектов</a:t>
            </a:r>
          </a:p>
        </p:txBody>
      </p:sp>
      <p:sp>
        <p:nvSpPr>
          <p:cNvPr id="6" name="object 6"/>
          <p:cNvSpPr/>
          <p:nvPr/>
        </p:nvSpPr>
        <p:spPr>
          <a:xfrm>
            <a:off x="4759300" y="569344"/>
            <a:ext cx="1037651" cy="553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7" name="object 7"/>
          <p:cNvSpPr/>
          <p:nvPr/>
        </p:nvSpPr>
        <p:spPr>
          <a:xfrm>
            <a:off x="515297" y="1626447"/>
            <a:ext cx="2783992" cy="276999"/>
          </a:xfrm>
          <a:custGeom>
            <a:avLst/>
            <a:gdLst/>
            <a:ahLst/>
            <a:cxnLst/>
            <a:rect l="l" t="t" r="r" b="b"/>
            <a:pathLst>
              <a:path w="2087994">
                <a:moveTo>
                  <a:pt x="0" y="0"/>
                </a:moveTo>
                <a:lnTo>
                  <a:pt x="2087994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5035" y="1999657"/>
            <a:ext cx="192007" cy="276999"/>
          </a:xfrm>
          <a:custGeom>
            <a:avLst/>
            <a:gdLst/>
            <a:ahLst/>
            <a:cxnLst/>
            <a:rect l="l" t="t" r="r" b="b"/>
            <a:pathLst>
              <a:path w="144005" h="1403985">
                <a:moveTo>
                  <a:pt x="0" y="1403985"/>
                </a:moveTo>
                <a:lnTo>
                  <a:pt x="144005" y="1403985"/>
                </a:lnTo>
                <a:lnTo>
                  <a:pt x="144005" y="0"/>
                </a:lnTo>
                <a:lnTo>
                  <a:pt x="0" y="0"/>
                </a:lnTo>
                <a:lnTo>
                  <a:pt x="0" y="1403985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06030" y="6475916"/>
            <a:ext cx="2162724" cy="276999"/>
          </a:xfrm>
          <a:custGeom>
            <a:avLst/>
            <a:gdLst/>
            <a:ahLst/>
            <a:cxnLst/>
            <a:rect l="l" t="t" r="r" b="b"/>
            <a:pathLst>
              <a:path w="1622043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622043" h="76200">
                <a:moveTo>
                  <a:pt x="1545843" y="0"/>
                </a:moveTo>
                <a:lnTo>
                  <a:pt x="1545843" y="76200"/>
                </a:lnTo>
                <a:lnTo>
                  <a:pt x="1609343" y="44450"/>
                </a:lnTo>
                <a:lnTo>
                  <a:pt x="1558543" y="44450"/>
                </a:lnTo>
                <a:lnTo>
                  <a:pt x="1558543" y="31750"/>
                </a:lnTo>
                <a:lnTo>
                  <a:pt x="1609343" y="31750"/>
                </a:lnTo>
                <a:lnTo>
                  <a:pt x="1545843" y="0"/>
                </a:lnTo>
                <a:close/>
              </a:path>
              <a:path w="1622043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622043" h="76200">
                <a:moveTo>
                  <a:pt x="1545843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545843" y="44450"/>
                </a:lnTo>
                <a:lnTo>
                  <a:pt x="1545843" y="31750"/>
                </a:lnTo>
                <a:close/>
              </a:path>
              <a:path w="1622043" h="76200">
                <a:moveTo>
                  <a:pt x="1609343" y="31750"/>
                </a:moveTo>
                <a:lnTo>
                  <a:pt x="1558543" y="31750"/>
                </a:lnTo>
                <a:lnTo>
                  <a:pt x="1558543" y="44450"/>
                </a:lnTo>
                <a:lnTo>
                  <a:pt x="1609343" y="44450"/>
                </a:lnTo>
                <a:lnTo>
                  <a:pt x="1622043" y="38100"/>
                </a:lnTo>
                <a:lnTo>
                  <a:pt x="1609343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51533" y="567689"/>
            <a:ext cx="1649476" cy="553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12" name="object 12"/>
          <p:cNvSpPr txBox="1"/>
          <p:nvPr/>
        </p:nvSpPr>
        <p:spPr>
          <a:xfrm>
            <a:off x="7097097" y="752518"/>
            <a:ext cx="4590627" cy="32701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06582" algn="ctr"/>
            <a:r>
              <a:rPr sz="4300" dirty="0">
                <a:solidFill>
                  <a:srgbClr val="5F7492"/>
                </a:solidFill>
                <a:latin typeface="Arial"/>
                <a:cs typeface="Arial"/>
              </a:rPr>
              <a:t>ЗАДАЧИ</a:t>
            </a:r>
            <a:endParaRPr sz="4300" dirty="0">
              <a:latin typeface="Arial"/>
              <a:cs typeface="Arial"/>
            </a:endParaRPr>
          </a:p>
          <a:p>
            <a:pPr>
              <a:lnSpc>
                <a:spcPts val="1333"/>
              </a:lnSpc>
            </a:pPr>
            <a:endParaRPr sz="1300" dirty="0"/>
          </a:p>
          <a:p>
            <a:pPr>
              <a:lnSpc>
                <a:spcPts val="1333"/>
              </a:lnSpc>
              <a:spcBef>
                <a:spcPts val="113"/>
              </a:spcBef>
            </a:pPr>
            <a:endParaRPr sz="1300" dirty="0"/>
          </a:p>
          <a:p>
            <a:pPr marL="16933" marR="8466"/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 err="1">
                <a:latin typeface="Arial"/>
                <a:cs typeface="Arial"/>
              </a:rPr>
              <a:t>вхожден</a:t>
            </a:r>
            <a:r>
              <a:rPr sz="2100" spc="-27" dirty="0" err="1">
                <a:latin typeface="Arial"/>
                <a:cs typeface="Arial"/>
              </a:rPr>
              <a:t>и</a:t>
            </a:r>
            <a:r>
              <a:rPr sz="2100" spc="-13" dirty="0" err="1">
                <a:latin typeface="Arial"/>
                <a:cs typeface="Arial"/>
              </a:rPr>
              <a:t>е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lang="ru-RU" sz="2100" spc="-27" dirty="0" err="1" smtClean="0">
                <a:latin typeface="Arial"/>
                <a:cs typeface="Arial"/>
              </a:rPr>
              <a:t>Асиновского</a:t>
            </a:r>
            <a:r>
              <a:rPr lang="ru-RU" sz="2100" spc="-27" dirty="0" smtClean="0">
                <a:latin typeface="Arial"/>
                <a:cs typeface="Arial"/>
              </a:rPr>
              <a:t> района</a:t>
            </a:r>
            <a:r>
              <a:rPr sz="2100" spc="-7" dirty="0" smtClean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lang="ru-RU" sz="2100" spc="-27" dirty="0" smtClean="0">
                <a:latin typeface="Arial"/>
                <a:cs typeface="Arial"/>
              </a:rPr>
              <a:t>региональные</a:t>
            </a:r>
            <a:r>
              <a:rPr sz="2100" spc="-13" dirty="0" smtClean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прое</a:t>
            </a:r>
            <a:r>
              <a:rPr sz="2100" spc="-27" dirty="0">
                <a:latin typeface="Arial"/>
                <a:cs typeface="Arial"/>
              </a:rPr>
              <a:t>к</a:t>
            </a:r>
            <a:r>
              <a:rPr sz="2100" spc="-13" dirty="0">
                <a:latin typeface="Arial"/>
                <a:cs typeface="Arial"/>
              </a:rPr>
              <a:t>ты,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к</a:t>
            </a:r>
            <a:r>
              <a:rPr sz="2100" spc="-20" dirty="0">
                <a:latin typeface="Arial"/>
                <a:cs typeface="Arial"/>
              </a:rPr>
              <a:t>о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к</a:t>
            </a:r>
            <a:r>
              <a:rPr sz="2100" spc="-47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рсы,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оли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п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ады,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ацеле</a:t>
            </a:r>
            <a:r>
              <a:rPr sz="2100" spc="-20" dirty="0">
                <a:latin typeface="Arial"/>
                <a:cs typeface="Arial"/>
              </a:rPr>
              <a:t>нные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ра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крытие</a:t>
            </a:r>
            <a:endParaRPr sz="2100" dirty="0">
              <a:latin typeface="Arial"/>
              <a:cs typeface="Arial"/>
            </a:endParaRPr>
          </a:p>
          <a:p>
            <a:pPr marL="16933" marR="650224"/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развит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е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способ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остей, та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антов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для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детей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</a:t>
            </a:r>
            <a:r>
              <a:rPr sz="210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особыми</a:t>
            </a:r>
            <a:endParaRPr sz="2100" dirty="0">
              <a:latin typeface="Arial"/>
              <a:cs typeface="Arial"/>
            </a:endParaRPr>
          </a:p>
          <a:p>
            <a:pPr marL="16933"/>
            <a:r>
              <a:rPr sz="2100" spc="-13" dirty="0">
                <a:latin typeface="Arial"/>
                <a:cs typeface="Arial"/>
              </a:rPr>
              <a:t>об</a:t>
            </a:r>
            <a:r>
              <a:rPr sz="2100" spc="-20" dirty="0">
                <a:latin typeface="Arial"/>
                <a:cs typeface="Arial"/>
              </a:rPr>
              <a:t>р</a:t>
            </a:r>
            <a:r>
              <a:rPr sz="2100" spc="-13" dirty="0">
                <a:latin typeface="Arial"/>
                <a:cs typeface="Arial"/>
              </a:rPr>
              <a:t>азователь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20" dirty="0">
                <a:latin typeface="Arial"/>
                <a:cs typeface="Arial"/>
              </a:rPr>
              <a:t>ы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5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потре</a:t>
            </a:r>
            <a:r>
              <a:rPr sz="2100" spc="-27" dirty="0">
                <a:latin typeface="Arial"/>
                <a:cs typeface="Arial"/>
              </a:rPr>
              <a:t>бн</a:t>
            </a:r>
            <a:r>
              <a:rPr sz="2100" spc="-13" dirty="0">
                <a:latin typeface="Arial"/>
                <a:cs typeface="Arial"/>
              </a:rPr>
              <a:t>остя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14871" y="1656079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1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14871" y="4563466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2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97098" y="4676987"/>
            <a:ext cx="4332393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479201"/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дост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п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ех </a:t>
            </a:r>
            <a:r>
              <a:rPr sz="2100" spc="-13" dirty="0" err="1">
                <a:latin typeface="Arial"/>
                <a:cs typeface="Arial"/>
              </a:rPr>
              <a:t>школь</a:t>
            </a:r>
            <a:r>
              <a:rPr sz="2100" spc="-27" dirty="0" err="1">
                <a:latin typeface="Arial"/>
                <a:cs typeface="Arial"/>
              </a:rPr>
              <a:t>н</a:t>
            </a:r>
            <a:r>
              <a:rPr sz="2100" spc="-13" dirty="0" err="1">
                <a:latin typeface="Arial"/>
                <a:cs typeface="Arial"/>
              </a:rPr>
              <a:t>и</a:t>
            </a:r>
            <a:r>
              <a:rPr sz="2100" spc="-27" dirty="0" err="1">
                <a:latin typeface="Arial"/>
                <a:cs typeface="Arial"/>
              </a:rPr>
              <a:t>к</a:t>
            </a:r>
            <a:r>
              <a:rPr sz="2100" spc="-13" dirty="0" err="1">
                <a:latin typeface="Arial"/>
                <a:cs typeface="Arial"/>
              </a:rPr>
              <a:t>ов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lang="ru-RU" sz="2100" spc="-13" dirty="0" smtClean="0">
                <a:latin typeface="Arial"/>
                <a:cs typeface="Arial"/>
              </a:rPr>
              <a:t>района</a:t>
            </a:r>
            <a:r>
              <a:rPr sz="2100" spc="7" dirty="0" smtClean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к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овладен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20" dirty="0">
                <a:latin typeface="Arial"/>
                <a:cs typeface="Arial"/>
              </a:rPr>
              <a:t>ю</a:t>
            </a:r>
            <a:r>
              <a:rPr sz="2100" spc="-13" dirty="0">
                <a:latin typeface="Arial"/>
                <a:cs typeface="Arial"/>
              </a:rPr>
              <a:t> ос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ова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вед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27" dirty="0">
                <a:latin typeface="Arial"/>
                <a:cs typeface="Arial"/>
              </a:rPr>
              <a:t>щ</a:t>
            </a:r>
            <a:r>
              <a:rPr sz="2100" spc="-13" dirty="0">
                <a:latin typeface="Arial"/>
                <a:cs typeface="Arial"/>
              </a:rPr>
              <a:t>их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дисц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плин</a:t>
            </a:r>
            <a:endParaRPr sz="2100" dirty="0">
              <a:latin typeface="Arial"/>
              <a:cs typeface="Arial"/>
            </a:endParaRPr>
          </a:p>
          <a:p>
            <a:pPr marL="16933"/>
            <a:r>
              <a:rPr sz="2100" spc="-13" dirty="0">
                <a:latin typeface="Arial"/>
                <a:cs typeface="Arial"/>
              </a:rPr>
              <a:t>и пра</a:t>
            </a:r>
            <a:r>
              <a:rPr sz="2100" spc="-27" dirty="0">
                <a:latin typeface="Arial"/>
                <a:cs typeface="Arial"/>
              </a:rPr>
              <a:t>к</a:t>
            </a:r>
            <a:r>
              <a:rPr sz="2100" spc="-13" dirty="0">
                <a:latin typeface="Arial"/>
                <a:cs typeface="Arial"/>
              </a:rPr>
              <a:t>т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к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г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блен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ом</a:t>
            </a:r>
            <a:r>
              <a:rPr sz="2100" spc="80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ровн</a:t>
            </a:r>
            <a:r>
              <a:rPr sz="2100" spc="-20" dirty="0">
                <a:latin typeface="Arial"/>
                <a:cs typeface="Arial"/>
              </a:rPr>
              <a:t>е</a:t>
            </a:r>
            <a:r>
              <a:rPr sz="2100" spc="-7" dirty="0">
                <a:latin typeface="Arial"/>
                <a:cs typeface="Arial"/>
              </a:rPr>
              <a:t>,</a:t>
            </a:r>
            <a:endParaRPr sz="2100" dirty="0">
              <a:latin typeface="Arial"/>
              <a:cs typeface="Arial"/>
            </a:endParaRPr>
          </a:p>
          <a:p>
            <a:pPr marL="16933"/>
            <a:r>
              <a:rPr sz="2100" spc="-13" dirty="0">
                <a:latin typeface="Arial"/>
                <a:cs typeface="Arial"/>
              </a:rPr>
              <a:t>в том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ч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сле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онлайн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ор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ате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90097" y="561259"/>
            <a:ext cx="22646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7772399" y="6120795"/>
            <a:ext cx="4252308" cy="6261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5719" tIns="35719" rIns="35719" bIns="3571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Обновление содержания и технологии преподавания Информатики в школе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11430" y="400125"/>
            <a:ext cx="8136904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067" dirty="0" smtClean="0"/>
              <a:t> </a:t>
            </a:r>
            <a:r>
              <a:rPr lang="ru-RU" sz="3067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067" dirty="0" smtClean="0">
                <a:latin typeface="Times New Roman" pitchFamily="18" charset="0"/>
                <a:cs typeface="Times New Roman" pitchFamily="18" charset="0"/>
              </a:rPr>
              <a:t>роект </a:t>
            </a:r>
            <a:r>
              <a:rPr lang="ru-RU" sz="3067" dirty="0">
                <a:latin typeface="Times New Roman" pitchFamily="18" charset="0"/>
                <a:cs typeface="Times New Roman" pitchFamily="18" charset="0"/>
              </a:rPr>
              <a:t>«Цифровая школа»</a:t>
            </a:r>
            <a:endParaRPr lang="ru-RU" sz="30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983" y="1540266"/>
            <a:ext cx="2196244" cy="33348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867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481" y="2884575"/>
            <a:ext cx="2916324" cy="78483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Разработан и распространен на 100% школ стандарт «Цифровая школа»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481" y="3921006"/>
            <a:ext cx="2916324" cy="1031051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40% обучающихся школ демонстрируют высокий уровень владения цифровыми навыками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9337" y="5200455"/>
            <a:ext cx="2916324" cy="78483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100% школ обеспечены доступом к сети Интернет со скоростью выше 10Мбит)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3215680" y="2258344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4" name="TextBox 23"/>
          <p:cNvSpPr txBox="1"/>
          <p:nvPr/>
        </p:nvSpPr>
        <p:spPr>
          <a:xfrm>
            <a:off x="7577144" y="2564905"/>
            <a:ext cx="4639536" cy="538609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</a:rPr>
              <a:t>100% школ </a:t>
            </a:r>
            <a:r>
              <a:rPr lang="ru-RU" sz="1600" dirty="0"/>
              <a:t>обеспечены высокоскоростным подключением (свыше 10 Мбит) к сети Интернет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2164" y="3262044"/>
            <a:ext cx="4639536" cy="784830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</a:rPr>
              <a:t>В 25% школ </a:t>
            </a:r>
            <a:r>
              <a:rPr lang="ru-RU" sz="1600" dirty="0"/>
              <a:t>в процесс преподавания отдельных предметов интегрированы современные технологии виртуальной и дополненной реальности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842944" y="1354617"/>
            <a:ext cx="3780420" cy="62081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867" b="1" dirty="0" smtClean="0">
                <a:solidFill>
                  <a:srgbClr val="FF0000"/>
                </a:solidFill>
              </a:rPr>
              <a:t>Мероприятия для достижения целевых показателей</a:t>
            </a:r>
            <a:endParaRPr lang="ru-RU" sz="1867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13148" y="4869161"/>
            <a:ext cx="4639536" cy="538609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</a:rPr>
              <a:t>Более </a:t>
            </a:r>
            <a:r>
              <a:rPr lang="ru-RU" sz="1600" dirty="0" smtClean="0">
                <a:solidFill>
                  <a:srgbClr val="FF0000"/>
                </a:solidFill>
              </a:rPr>
              <a:t>25 </a:t>
            </a:r>
            <a:r>
              <a:rPr lang="ru-RU" sz="1600" dirty="0" smtClean="0"/>
              <a:t>% </a:t>
            </a:r>
            <a:r>
              <a:rPr lang="ru-RU" sz="1600" dirty="0"/>
              <a:t>обучающихся школ демонстрируют высокий уровень владения цифровыми навыками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77144" y="5541235"/>
            <a:ext cx="4855560" cy="538609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</a:rPr>
              <a:t>100% школьных команд</a:t>
            </a:r>
            <a:r>
              <a:rPr lang="ru-RU" sz="1600" dirty="0"/>
              <a:t> педагогов прошли переподготовку по программе </a:t>
            </a:r>
            <a:r>
              <a:rPr lang="ru-RU" sz="1600" dirty="0" err="1"/>
              <a:t>цифровизации</a:t>
            </a:r>
            <a:r>
              <a:rPr lang="ru-RU" sz="1600" dirty="0"/>
              <a:t> школы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2164" y="4293097"/>
            <a:ext cx="4639536" cy="538609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solidFill>
                  <a:srgbClr val="FF0000"/>
                </a:solidFill>
              </a:rPr>
              <a:t>100% школ </a:t>
            </a:r>
            <a:r>
              <a:rPr lang="ru-RU" sz="1600" dirty="0"/>
              <a:t>соответствуют стандарту «Цифровая школа»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 bwMode="auto">
          <a:xfrm>
            <a:off x="7536160" y="2394348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1" name="TextBox 20"/>
          <p:cNvSpPr txBox="1"/>
          <p:nvPr/>
        </p:nvSpPr>
        <p:spPr>
          <a:xfrm>
            <a:off x="3397350" y="2199962"/>
            <a:ext cx="2948567" cy="5386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100% школ </a:t>
            </a:r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района </a:t>
            </a:r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обеспечены подключением к сети Интернет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49573" y="4110156"/>
            <a:ext cx="3888430" cy="25083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Опыт работы в цифровых средах</a:t>
            </a:r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:</a:t>
            </a:r>
          </a:p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АИС «Зачисление в ДОУ»</a:t>
            </a:r>
          </a:p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АИС «Зачисление в ОО»</a:t>
            </a:r>
          </a:p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АИС «Учебник» </a:t>
            </a:r>
          </a:p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РИС Информационного обеспечения проведения ГИА</a:t>
            </a:r>
          </a:p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Электронный дневник, Электронный журнал</a:t>
            </a:r>
          </a:p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Работа с аттестатами, сопряжение с ФИС ФРДО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8433" y="2636914"/>
            <a:ext cx="1074503" cy="90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572074" y="1351958"/>
            <a:ext cx="3487408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Достижения в рамках проекта </a:t>
            </a:r>
            <a:r>
              <a:rPr lang="ru-RU" sz="1600" b="1" dirty="0" err="1" smtClean="0">
                <a:solidFill>
                  <a:srgbClr val="FF0000"/>
                </a:solidFill>
              </a:rPr>
              <a:t>Асиновского</a:t>
            </a:r>
            <a:r>
              <a:rPr lang="ru-RU" sz="1600" b="1" dirty="0" smtClean="0">
                <a:solidFill>
                  <a:srgbClr val="FF0000"/>
                </a:solidFill>
              </a:rPr>
              <a:t> района к </a:t>
            </a:r>
            <a:r>
              <a:rPr lang="ru-RU" sz="1600" b="1" dirty="0">
                <a:solidFill>
                  <a:srgbClr val="FF0000"/>
                </a:solidFill>
              </a:rPr>
              <a:t>2018г.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74541" y="2985800"/>
            <a:ext cx="2948567" cy="103105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0365C0">
                    <a:lumMod val="50000"/>
                  </a:srgbClr>
                </a:solidFill>
              </a:rPr>
              <a:t>Гимназия № 2 – Центр дистанционного образования (Гимназия № 2, СОШ с. Ново-Кусково)</a:t>
            </a:r>
            <a:endParaRPr lang="ru-RU" sz="1600" dirty="0">
              <a:solidFill>
                <a:srgbClr val="0365C0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09068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8"/>
          <p:cNvSpPr/>
          <p:nvPr/>
        </p:nvSpPr>
        <p:spPr>
          <a:xfrm>
            <a:off x="1880558" y="4916108"/>
            <a:ext cx="8419382" cy="1027492"/>
          </a:xfrm>
          <a:custGeom>
            <a:avLst/>
            <a:gdLst/>
            <a:ahLst/>
            <a:cxnLst/>
            <a:rect l="l" t="t" r="r" b="b"/>
            <a:pathLst>
              <a:path w="5876925" h="1076325">
                <a:moveTo>
                  <a:pt x="0" y="1075944"/>
                </a:moveTo>
                <a:lnTo>
                  <a:pt x="5876544" y="1075944"/>
                </a:lnTo>
                <a:lnTo>
                  <a:pt x="5876544" y="0"/>
                </a:lnTo>
                <a:lnTo>
                  <a:pt x="0" y="0"/>
                </a:lnTo>
                <a:lnTo>
                  <a:pt x="0" y="107594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pPr marL="12700" marR="5080" indent="1030605"/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                        МУН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ИЦ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И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П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АЛ</a:t>
            </a:r>
            <a:r>
              <a:rPr lang="ru-RU" b="1" spc="-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Ь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Н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АЯ</a:t>
            </a:r>
            <a:r>
              <a:rPr lang="ru-RU" b="1" spc="50" dirty="0" smtClean="0">
                <a:solidFill>
                  <a:srgbClr val="CC0000"/>
                </a:solidFill>
                <a:latin typeface="Times New Roman"/>
                <a:cs typeface="Times New Roman"/>
              </a:rPr>
              <a:t> 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ПРО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Г</a:t>
            </a:r>
            <a:r>
              <a:rPr lang="ru-RU" b="1" spc="-220" dirty="0" smtClean="0">
                <a:solidFill>
                  <a:srgbClr val="CC0000"/>
                </a:solidFill>
                <a:latin typeface="Times New Roman"/>
                <a:cs typeface="Times New Roman"/>
              </a:rPr>
              <a:t>Р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АММА</a:t>
            </a:r>
            <a:endParaRPr lang="ru-RU" dirty="0" smtClean="0">
              <a:latin typeface="Times New Roman"/>
              <a:cs typeface="Times New Roman"/>
            </a:endParaRPr>
          </a:p>
          <a:p>
            <a:pPr marL="364490" algn="ctr"/>
            <a:r>
              <a:rPr lang="ru-RU" b="1" spc="-50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АСИНОВСКОГО РАЙОНА</a:t>
            </a:r>
            <a:endParaRPr lang="ru-RU" dirty="0" smtClean="0">
              <a:latin typeface="Times New Roman"/>
              <a:cs typeface="Times New Roman"/>
            </a:endParaRPr>
          </a:p>
          <a:p>
            <a:pPr marL="317500" algn="ctr"/>
            <a:r>
              <a:rPr lang="ru-RU" b="1" spc="-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«</a:t>
            </a:r>
            <a:r>
              <a:rPr lang="ru-RU" b="1" spc="-220" dirty="0" smtClean="0">
                <a:solidFill>
                  <a:srgbClr val="CC0000"/>
                </a:solidFill>
                <a:latin typeface="Times New Roman"/>
                <a:cs typeface="Times New Roman"/>
              </a:rPr>
              <a:t>Р </a:t>
            </a:r>
            <a:r>
              <a:rPr lang="ru-RU" b="1" spc="-5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</a:t>
            </a:r>
            <a:r>
              <a:rPr lang="ru-RU" b="1" spc="-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ЗВ</a:t>
            </a:r>
            <a:r>
              <a:rPr lang="ru-RU" b="1" spc="-20" dirty="0" smtClean="0">
                <a:solidFill>
                  <a:srgbClr val="CC0000"/>
                </a:solidFill>
                <a:latin typeface="Times New Roman"/>
                <a:cs typeface="Times New Roman"/>
              </a:rPr>
              <a:t>И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ТИЕ</a:t>
            </a:r>
            <a:r>
              <a:rPr lang="ru-RU" b="1" spc="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 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О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Б</a:t>
            </a:r>
            <a:r>
              <a:rPr lang="ru-RU" b="1" spc="-220" dirty="0" smtClean="0">
                <a:solidFill>
                  <a:srgbClr val="CC0000"/>
                </a:solidFill>
                <a:latin typeface="Times New Roman"/>
                <a:cs typeface="Times New Roman"/>
              </a:rPr>
              <a:t>Р</a:t>
            </a:r>
            <a:r>
              <a:rPr lang="ru-RU" b="1" spc="-5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</a:t>
            </a:r>
            <a:r>
              <a:rPr lang="ru-RU" b="1" spc="-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З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О</a:t>
            </a:r>
            <a:r>
              <a:rPr lang="ru-RU" b="1" spc="-1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В</a:t>
            </a:r>
            <a:r>
              <a:rPr lang="ru-RU" b="1" spc="-1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А</a:t>
            </a:r>
            <a:r>
              <a:rPr lang="ru-RU" b="1" spc="-25" dirty="0" smtClean="0">
                <a:solidFill>
                  <a:srgbClr val="CC0000"/>
                </a:solidFill>
                <a:latin typeface="Times New Roman"/>
                <a:cs typeface="Times New Roman"/>
              </a:rPr>
              <a:t>НИ</a:t>
            </a:r>
            <a:r>
              <a:rPr lang="ru-RU" b="1" spc="-10" dirty="0" smtClean="0">
                <a:solidFill>
                  <a:srgbClr val="CC0000"/>
                </a:solidFill>
                <a:latin typeface="Times New Roman"/>
                <a:cs typeface="Times New Roman"/>
              </a:rPr>
              <a:t>Я АСИНОВСКОГО РАЙОНА»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45755" y="1729739"/>
            <a:ext cx="344254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«С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ВРЕМЕН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АЯ</a:t>
            </a:r>
            <a:r>
              <a:rPr sz="1800" b="1" spc="-35" dirty="0">
                <a:solidFill>
                  <a:srgbClr val="3D284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Ш</a:t>
            </a:r>
            <a:r>
              <a:rPr sz="1800" b="1" spc="-50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800" b="1" spc="-55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ЛА»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75464" y="2962275"/>
            <a:ext cx="30564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«УЧИТ</a:t>
            </a:r>
            <a:r>
              <a:rPr sz="1800" b="1" spc="-35" dirty="0">
                <a:solidFill>
                  <a:srgbClr val="3D284F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ЛЬ</a:t>
            </a:r>
            <a:r>
              <a:rPr sz="1800" b="1" spc="-30" dirty="0">
                <a:solidFill>
                  <a:srgbClr val="3D284F"/>
                </a:solidFill>
                <a:latin typeface="Calibri"/>
                <a:cs typeface="Calibri"/>
              </a:rPr>
              <a:t> Б</a:t>
            </a:r>
            <a:r>
              <a:rPr sz="1800" b="1" spc="-135" dirty="0">
                <a:solidFill>
                  <a:srgbClr val="3D284F"/>
                </a:solidFill>
                <a:latin typeface="Calibri"/>
                <a:cs typeface="Calibri"/>
              </a:rPr>
              <a:t>У</a:t>
            </a:r>
            <a:r>
              <a:rPr sz="1800" b="1" spc="-40" dirty="0">
                <a:solidFill>
                  <a:srgbClr val="3D284F"/>
                </a:solidFill>
                <a:latin typeface="Calibri"/>
                <a:cs typeface="Calibri"/>
              </a:rPr>
              <a:t>Д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УЩЕ</a:t>
            </a:r>
            <a:r>
              <a:rPr sz="1800" b="1" spc="-50" dirty="0">
                <a:solidFill>
                  <a:srgbClr val="3D284F"/>
                </a:solidFill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О»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1517" y="2389912"/>
            <a:ext cx="383370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«</a:t>
            </a:r>
            <a:r>
              <a:rPr sz="1800" b="1" spc="-50" dirty="0">
                <a:solidFill>
                  <a:srgbClr val="3D284F"/>
                </a:solidFill>
                <a:latin typeface="Calibri"/>
                <a:cs typeface="Calibri"/>
              </a:rPr>
              <a:t>У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СП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ЕХ</a:t>
            </a:r>
            <a:r>
              <a:rPr sz="1800" b="1" spc="-25" dirty="0">
                <a:solidFill>
                  <a:srgbClr val="3D284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800" b="1" spc="-15" dirty="0">
                <a:solidFill>
                  <a:srgbClr val="3D284F"/>
                </a:solidFill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Ж</a:t>
            </a:r>
            <a:r>
              <a:rPr sz="1800" b="1" spc="-40" dirty="0">
                <a:solidFill>
                  <a:srgbClr val="3D284F"/>
                </a:solidFill>
                <a:latin typeface="Calibri"/>
                <a:cs typeface="Calibri"/>
              </a:rPr>
              <a:t>Д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spc="-50" dirty="0">
                <a:solidFill>
                  <a:srgbClr val="3D284F"/>
                </a:solidFill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3D284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РЕ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ЕН</a:t>
            </a:r>
            <a:r>
              <a:rPr sz="1800" b="1" spc="-10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А»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43118" y="1270000"/>
            <a:ext cx="295317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«ЦИФ</a:t>
            </a:r>
            <a:r>
              <a:rPr sz="1800" b="1" spc="5" dirty="0">
                <a:solidFill>
                  <a:srgbClr val="3D284F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spc="-35" dirty="0">
                <a:solidFill>
                  <a:srgbClr val="3D284F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АЯ</a:t>
            </a:r>
            <a:r>
              <a:rPr sz="1800" b="1" spc="-35" dirty="0">
                <a:solidFill>
                  <a:srgbClr val="3D284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Ш</a:t>
            </a:r>
            <a:r>
              <a:rPr sz="1800" b="1" spc="-50" dirty="0">
                <a:solidFill>
                  <a:srgbClr val="3D284F"/>
                </a:solidFill>
                <a:latin typeface="Calibri"/>
                <a:cs typeface="Calibri"/>
              </a:rPr>
              <a:t>К</a:t>
            </a:r>
            <a:r>
              <a:rPr sz="1800" b="1" spc="-55" dirty="0">
                <a:solidFill>
                  <a:srgbClr val="3D284F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3D284F"/>
                </a:solidFill>
                <a:latin typeface="Calibri"/>
                <a:cs typeface="Calibri"/>
              </a:rPr>
              <a:t>ЛА»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614415" y="2968751"/>
            <a:ext cx="1780540" cy="1165860"/>
          </a:xfrm>
          <a:custGeom>
            <a:avLst/>
            <a:gdLst/>
            <a:ahLst/>
            <a:cxnLst/>
            <a:rect l="l" t="t" r="r" b="b"/>
            <a:pathLst>
              <a:path w="1335404" h="1165860">
                <a:moveTo>
                  <a:pt x="680085" y="0"/>
                </a:moveTo>
                <a:lnTo>
                  <a:pt x="0" y="581533"/>
                </a:lnTo>
                <a:lnTo>
                  <a:pt x="654558" y="1165352"/>
                </a:lnTo>
                <a:lnTo>
                  <a:pt x="1334897" y="583946"/>
                </a:lnTo>
                <a:lnTo>
                  <a:pt x="680085" y="0"/>
                </a:lnTo>
                <a:close/>
              </a:path>
            </a:pathLst>
          </a:custGeom>
          <a:solidFill>
            <a:srgbClr val="4835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56912" y="1048511"/>
            <a:ext cx="1779693" cy="1165860"/>
          </a:xfrm>
          <a:custGeom>
            <a:avLst/>
            <a:gdLst/>
            <a:ahLst/>
            <a:cxnLst/>
            <a:rect l="l" t="t" r="r" b="b"/>
            <a:pathLst>
              <a:path w="1334770" h="1165860">
                <a:moveTo>
                  <a:pt x="680085" y="0"/>
                </a:moveTo>
                <a:lnTo>
                  <a:pt x="0" y="581533"/>
                </a:lnTo>
                <a:lnTo>
                  <a:pt x="654557" y="1165352"/>
                </a:lnTo>
                <a:lnTo>
                  <a:pt x="1334642" y="583946"/>
                </a:lnTo>
                <a:lnTo>
                  <a:pt x="680085" y="0"/>
                </a:lnTo>
                <a:close/>
              </a:path>
            </a:pathLst>
          </a:custGeom>
          <a:solidFill>
            <a:srgbClr val="44A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75201" y="1036319"/>
            <a:ext cx="1782233" cy="1167130"/>
          </a:xfrm>
          <a:custGeom>
            <a:avLst/>
            <a:gdLst/>
            <a:ahLst/>
            <a:cxnLst/>
            <a:rect l="l" t="t" r="r" b="b"/>
            <a:pathLst>
              <a:path w="1336675" h="1167130">
                <a:moveTo>
                  <a:pt x="680847" y="0"/>
                </a:moveTo>
                <a:lnTo>
                  <a:pt x="0" y="582294"/>
                </a:lnTo>
                <a:lnTo>
                  <a:pt x="655320" y="1166876"/>
                </a:lnTo>
                <a:lnTo>
                  <a:pt x="1336166" y="584707"/>
                </a:lnTo>
                <a:lnTo>
                  <a:pt x="680847" y="0"/>
                </a:lnTo>
                <a:close/>
              </a:path>
            </a:pathLst>
          </a:custGeom>
          <a:solidFill>
            <a:srgbClr val="44AC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218176" y="1368552"/>
            <a:ext cx="942848" cy="5013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89855" y="2298192"/>
            <a:ext cx="1779693" cy="1167130"/>
          </a:xfrm>
          <a:custGeom>
            <a:avLst/>
            <a:gdLst/>
            <a:ahLst/>
            <a:cxnLst/>
            <a:rect l="l" t="t" r="r" b="b"/>
            <a:pathLst>
              <a:path w="1334770" h="1167129">
                <a:moveTo>
                  <a:pt x="680085" y="0"/>
                </a:moveTo>
                <a:lnTo>
                  <a:pt x="0" y="582168"/>
                </a:lnTo>
                <a:lnTo>
                  <a:pt x="654558" y="1166876"/>
                </a:lnTo>
                <a:lnTo>
                  <a:pt x="1334643" y="584581"/>
                </a:lnTo>
                <a:lnTo>
                  <a:pt x="680085" y="0"/>
                </a:lnTo>
                <a:close/>
              </a:path>
            </a:pathLst>
          </a:custGeom>
          <a:solidFill>
            <a:srgbClr val="6046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882639" y="3247644"/>
            <a:ext cx="995680" cy="5303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16015" y="1688592"/>
            <a:ext cx="1780540" cy="1165860"/>
          </a:xfrm>
          <a:custGeom>
            <a:avLst/>
            <a:gdLst/>
            <a:ahLst/>
            <a:cxnLst/>
            <a:rect l="l" t="t" r="r" b="b"/>
            <a:pathLst>
              <a:path w="1335404" h="1165860">
                <a:moveTo>
                  <a:pt x="680085" y="0"/>
                </a:moveTo>
                <a:lnTo>
                  <a:pt x="0" y="581533"/>
                </a:lnTo>
                <a:lnTo>
                  <a:pt x="654558" y="1165606"/>
                </a:lnTo>
                <a:lnTo>
                  <a:pt x="1334897" y="583946"/>
                </a:lnTo>
                <a:lnTo>
                  <a:pt x="680085" y="0"/>
                </a:lnTo>
                <a:close/>
              </a:path>
            </a:pathLst>
          </a:custGeom>
          <a:solidFill>
            <a:srgbClr val="0D79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161023" y="2014728"/>
            <a:ext cx="845312" cy="4495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0" y="89609"/>
            <a:ext cx="12192000" cy="923852"/>
          </a:xfrm>
          <a:prstGeom prst="rect">
            <a:avLst/>
          </a:prstGeom>
        </p:spPr>
        <p:txBody>
          <a:bodyPr vert="horz" wrap="square" lIns="0" tIns="61477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sz="2800" b="1" spc="-35" dirty="0">
                <a:solidFill>
                  <a:srgbClr val="604691"/>
                </a:solidFill>
                <a:latin typeface="Garamond"/>
                <a:cs typeface="Garamond"/>
              </a:rPr>
              <a:t>Н</a:t>
            </a: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АП</a:t>
            </a:r>
            <a:r>
              <a:rPr sz="2800" b="1" spc="-35" dirty="0">
                <a:solidFill>
                  <a:srgbClr val="604691"/>
                </a:solidFill>
                <a:latin typeface="Garamond"/>
                <a:cs typeface="Garamond"/>
              </a:rPr>
              <a:t>Р</a:t>
            </a: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АВЛЕНИЯ</a:t>
            </a:r>
            <a:r>
              <a:rPr sz="2800" b="1" spc="60" dirty="0">
                <a:solidFill>
                  <a:srgbClr val="604691"/>
                </a:solidFill>
                <a:latin typeface="Garamond"/>
                <a:cs typeface="Garamond"/>
              </a:rPr>
              <a:t> </a:t>
            </a:r>
            <a:r>
              <a:rPr sz="2800" b="1" spc="-35" dirty="0">
                <a:solidFill>
                  <a:srgbClr val="604691"/>
                </a:solidFill>
                <a:latin typeface="Garamond"/>
                <a:cs typeface="Garamond"/>
              </a:rPr>
              <a:t>Н</a:t>
            </a: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АЦ</a:t>
            </a:r>
            <a:r>
              <a:rPr sz="2800" b="1" spc="-45" dirty="0">
                <a:solidFill>
                  <a:srgbClr val="604691"/>
                </a:solidFill>
                <a:latin typeface="Garamond"/>
                <a:cs typeface="Garamond"/>
              </a:rPr>
              <a:t>И</a:t>
            </a: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О</a:t>
            </a:r>
            <a:r>
              <a:rPr sz="2800" b="1" spc="-45" dirty="0">
                <a:solidFill>
                  <a:srgbClr val="604691"/>
                </a:solidFill>
                <a:latin typeface="Garamond"/>
                <a:cs typeface="Garamond"/>
              </a:rPr>
              <a:t>Н</a:t>
            </a:r>
            <a:r>
              <a:rPr sz="2800" b="1" spc="-20" dirty="0">
                <a:solidFill>
                  <a:srgbClr val="604691"/>
                </a:solidFill>
                <a:latin typeface="Garamond"/>
                <a:cs typeface="Garamond"/>
              </a:rPr>
              <a:t>А</a:t>
            </a:r>
            <a:r>
              <a:rPr sz="2800" b="1" spc="-15" dirty="0">
                <a:solidFill>
                  <a:srgbClr val="604691"/>
                </a:solidFill>
                <a:latin typeface="Garamond"/>
                <a:cs typeface="Garamond"/>
              </a:rPr>
              <a:t>Л</a:t>
            </a:r>
            <a:r>
              <a:rPr sz="2800" b="1" spc="-10" dirty="0">
                <a:solidFill>
                  <a:srgbClr val="604691"/>
                </a:solidFill>
                <a:latin typeface="Garamond"/>
                <a:cs typeface="Garamond"/>
              </a:rPr>
              <a:t>Ь</a:t>
            </a:r>
            <a:r>
              <a:rPr sz="2800" b="1" spc="-35" dirty="0">
                <a:solidFill>
                  <a:srgbClr val="604691"/>
                </a:solidFill>
                <a:latin typeface="Garamond"/>
                <a:cs typeface="Garamond"/>
              </a:rPr>
              <a:t>Н</a:t>
            </a: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ОГО</a:t>
            </a:r>
            <a:endParaRPr sz="2800">
              <a:latin typeface="Garamond"/>
              <a:cs typeface="Garamond"/>
            </a:endParaRPr>
          </a:p>
          <a:p>
            <a:pPr marL="1270" algn="ctr">
              <a:lnSpc>
                <a:spcPct val="100000"/>
              </a:lnSpc>
            </a:pPr>
            <a:r>
              <a:rPr sz="2800" b="1" spc="-25" dirty="0">
                <a:solidFill>
                  <a:srgbClr val="604691"/>
                </a:solidFill>
                <a:latin typeface="Garamond"/>
                <a:cs typeface="Garamond"/>
              </a:rPr>
              <a:t>П</a:t>
            </a:r>
            <a:r>
              <a:rPr sz="2800" b="1" spc="-35" dirty="0">
                <a:solidFill>
                  <a:srgbClr val="604691"/>
                </a:solidFill>
                <a:latin typeface="Garamond"/>
                <a:cs typeface="Garamond"/>
              </a:rPr>
              <a:t>Р</a:t>
            </a:r>
            <a:r>
              <a:rPr sz="2800" b="1" spc="-20" dirty="0">
                <a:solidFill>
                  <a:srgbClr val="604691"/>
                </a:solidFill>
                <a:latin typeface="Garamond"/>
                <a:cs typeface="Garamond"/>
              </a:rPr>
              <a:t>ОЕКТА</a:t>
            </a:r>
            <a:endParaRPr sz="2800">
              <a:latin typeface="Garamond"/>
              <a:cs typeface="Garamond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303521" y="2595373"/>
            <a:ext cx="680719" cy="4099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0"/>
          <p:cNvSpPr/>
          <p:nvPr/>
        </p:nvSpPr>
        <p:spPr>
          <a:xfrm>
            <a:off x="2580650" y="5015254"/>
            <a:ext cx="746760" cy="7467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41"/>
          <p:cNvSpPr/>
          <p:nvPr/>
        </p:nvSpPr>
        <p:spPr>
          <a:xfrm flipV="1">
            <a:off x="1846541" y="4419889"/>
            <a:ext cx="8205724" cy="45719"/>
          </a:xfrm>
          <a:custGeom>
            <a:avLst/>
            <a:gdLst/>
            <a:ahLst/>
            <a:cxnLst/>
            <a:rect l="l" t="t" r="r" b="b"/>
            <a:pathLst>
              <a:path w="8533130">
                <a:moveTo>
                  <a:pt x="0" y="0"/>
                </a:moveTo>
                <a:lnTo>
                  <a:pt x="8533003" y="0"/>
                </a:lnTo>
              </a:path>
            </a:pathLst>
          </a:custGeom>
          <a:ln w="9144">
            <a:solidFill>
              <a:srgbClr val="497DBA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2"/>
          <p:cNvSpPr/>
          <p:nvPr/>
        </p:nvSpPr>
        <p:spPr>
          <a:xfrm>
            <a:off x="5967422" y="4500115"/>
            <a:ext cx="103505" cy="324485"/>
          </a:xfrm>
          <a:custGeom>
            <a:avLst/>
            <a:gdLst/>
            <a:ahLst/>
            <a:cxnLst/>
            <a:rect l="l" t="t" r="r" b="b"/>
            <a:pathLst>
              <a:path w="103504" h="324485">
                <a:moveTo>
                  <a:pt x="58038" y="0"/>
                </a:moveTo>
                <a:lnTo>
                  <a:pt x="45338" y="0"/>
                </a:lnTo>
                <a:lnTo>
                  <a:pt x="45338" y="38100"/>
                </a:lnTo>
                <a:lnTo>
                  <a:pt x="58038" y="38100"/>
                </a:lnTo>
                <a:lnTo>
                  <a:pt x="58038" y="0"/>
                </a:lnTo>
                <a:close/>
              </a:path>
              <a:path w="103504" h="324485">
                <a:moveTo>
                  <a:pt x="58038" y="50800"/>
                </a:moveTo>
                <a:lnTo>
                  <a:pt x="45338" y="50800"/>
                </a:lnTo>
                <a:lnTo>
                  <a:pt x="45338" y="88900"/>
                </a:lnTo>
                <a:lnTo>
                  <a:pt x="58038" y="88900"/>
                </a:lnTo>
                <a:lnTo>
                  <a:pt x="58038" y="50800"/>
                </a:lnTo>
                <a:close/>
              </a:path>
              <a:path w="103504" h="324485">
                <a:moveTo>
                  <a:pt x="58038" y="101600"/>
                </a:moveTo>
                <a:lnTo>
                  <a:pt x="45338" y="101600"/>
                </a:lnTo>
                <a:lnTo>
                  <a:pt x="45338" y="139700"/>
                </a:lnTo>
                <a:lnTo>
                  <a:pt x="58038" y="139700"/>
                </a:lnTo>
                <a:lnTo>
                  <a:pt x="58038" y="101600"/>
                </a:lnTo>
                <a:close/>
              </a:path>
              <a:path w="103504" h="324485">
                <a:moveTo>
                  <a:pt x="58038" y="152400"/>
                </a:moveTo>
                <a:lnTo>
                  <a:pt x="45338" y="152400"/>
                </a:lnTo>
                <a:lnTo>
                  <a:pt x="45338" y="190500"/>
                </a:lnTo>
                <a:lnTo>
                  <a:pt x="58038" y="190500"/>
                </a:lnTo>
                <a:lnTo>
                  <a:pt x="58038" y="152400"/>
                </a:lnTo>
                <a:close/>
              </a:path>
              <a:path w="103504" h="324485">
                <a:moveTo>
                  <a:pt x="7111" y="227964"/>
                </a:moveTo>
                <a:lnTo>
                  <a:pt x="1015" y="231520"/>
                </a:lnTo>
                <a:lnTo>
                  <a:pt x="0" y="235457"/>
                </a:lnTo>
                <a:lnTo>
                  <a:pt x="51688" y="324104"/>
                </a:lnTo>
                <a:lnTo>
                  <a:pt x="59094" y="311404"/>
                </a:lnTo>
                <a:lnTo>
                  <a:pt x="45338" y="311404"/>
                </a:lnTo>
                <a:lnTo>
                  <a:pt x="45338" y="304800"/>
                </a:lnTo>
                <a:lnTo>
                  <a:pt x="48228" y="304800"/>
                </a:lnTo>
                <a:lnTo>
                  <a:pt x="51688" y="298867"/>
                </a:lnTo>
                <a:lnTo>
                  <a:pt x="47741" y="292100"/>
                </a:lnTo>
                <a:lnTo>
                  <a:pt x="45338" y="292100"/>
                </a:lnTo>
                <a:lnTo>
                  <a:pt x="45338" y="287981"/>
                </a:lnTo>
                <a:lnTo>
                  <a:pt x="10921" y="228981"/>
                </a:lnTo>
                <a:lnTo>
                  <a:pt x="7111" y="227964"/>
                </a:lnTo>
                <a:close/>
              </a:path>
              <a:path w="103504" h="324485">
                <a:moveTo>
                  <a:pt x="48228" y="304800"/>
                </a:moveTo>
                <a:lnTo>
                  <a:pt x="45338" y="304800"/>
                </a:lnTo>
                <a:lnTo>
                  <a:pt x="45338" y="311404"/>
                </a:lnTo>
                <a:lnTo>
                  <a:pt x="58038" y="311404"/>
                </a:lnTo>
                <a:lnTo>
                  <a:pt x="58038" y="308229"/>
                </a:lnTo>
                <a:lnTo>
                  <a:pt x="46227" y="308229"/>
                </a:lnTo>
                <a:lnTo>
                  <a:pt x="48228" y="304800"/>
                </a:lnTo>
                <a:close/>
              </a:path>
              <a:path w="103504" h="324485">
                <a:moveTo>
                  <a:pt x="62944" y="304800"/>
                </a:moveTo>
                <a:lnTo>
                  <a:pt x="58038" y="304800"/>
                </a:lnTo>
                <a:lnTo>
                  <a:pt x="58038" y="311404"/>
                </a:lnTo>
                <a:lnTo>
                  <a:pt x="59094" y="311404"/>
                </a:lnTo>
                <a:lnTo>
                  <a:pt x="62944" y="304800"/>
                </a:lnTo>
                <a:close/>
              </a:path>
              <a:path w="103504" h="324485">
                <a:moveTo>
                  <a:pt x="51688" y="298867"/>
                </a:moveTo>
                <a:lnTo>
                  <a:pt x="46227" y="308229"/>
                </a:lnTo>
                <a:lnTo>
                  <a:pt x="57150" y="308229"/>
                </a:lnTo>
                <a:lnTo>
                  <a:pt x="51688" y="298867"/>
                </a:lnTo>
                <a:close/>
              </a:path>
              <a:path w="103504" h="324485">
                <a:moveTo>
                  <a:pt x="58038" y="287981"/>
                </a:moveTo>
                <a:lnTo>
                  <a:pt x="51688" y="298867"/>
                </a:lnTo>
                <a:lnTo>
                  <a:pt x="57150" y="308229"/>
                </a:lnTo>
                <a:lnTo>
                  <a:pt x="58038" y="308229"/>
                </a:lnTo>
                <a:lnTo>
                  <a:pt x="58038" y="304800"/>
                </a:lnTo>
                <a:lnTo>
                  <a:pt x="62944" y="304800"/>
                </a:lnTo>
                <a:lnTo>
                  <a:pt x="70350" y="292100"/>
                </a:lnTo>
                <a:lnTo>
                  <a:pt x="58038" y="292100"/>
                </a:lnTo>
                <a:lnTo>
                  <a:pt x="58038" y="287981"/>
                </a:lnTo>
                <a:close/>
              </a:path>
              <a:path w="103504" h="324485">
                <a:moveTo>
                  <a:pt x="45338" y="287981"/>
                </a:moveTo>
                <a:lnTo>
                  <a:pt x="45338" y="292100"/>
                </a:lnTo>
                <a:lnTo>
                  <a:pt x="47741" y="292100"/>
                </a:lnTo>
                <a:lnTo>
                  <a:pt x="45338" y="287981"/>
                </a:lnTo>
                <a:close/>
              </a:path>
              <a:path w="103504" h="324485">
                <a:moveTo>
                  <a:pt x="58038" y="254000"/>
                </a:moveTo>
                <a:lnTo>
                  <a:pt x="45338" y="254000"/>
                </a:lnTo>
                <a:lnTo>
                  <a:pt x="45338" y="287981"/>
                </a:lnTo>
                <a:lnTo>
                  <a:pt x="47741" y="292100"/>
                </a:lnTo>
                <a:lnTo>
                  <a:pt x="55636" y="292100"/>
                </a:lnTo>
                <a:lnTo>
                  <a:pt x="58038" y="287981"/>
                </a:lnTo>
                <a:lnTo>
                  <a:pt x="58038" y="254000"/>
                </a:lnTo>
                <a:close/>
              </a:path>
              <a:path w="103504" h="324485">
                <a:moveTo>
                  <a:pt x="96265" y="227964"/>
                </a:moveTo>
                <a:lnTo>
                  <a:pt x="92455" y="228981"/>
                </a:lnTo>
                <a:lnTo>
                  <a:pt x="58038" y="287981"/>
                </a:lnTo>
                <a:lnTo>
                  <a:pt x="58038" y="292100"/>
                </a:lnTo>
                <a:lnTo>
                  <a:pt x="70350" y="292100"/>
                </a:lnTo>
                <a:lnTo>
                  <a:pt x="103377" y="235457"/>
                </a:lnTo>
                <a:lnTo>
                  <a:pt x="102361" y="231520"/>
                </a:lnTo>
                <a:lnTo>
                  <a:pt x="96265" y="227964"/>
                </a:lnTo>
                <a:close/>
              </a:path>
              <a:path w="103504" h="324485">
                <a:moveTo>
                  <a:pt x="58038" y="203200"/>
                </a:moveTo>
                <a:lnTo>
                  <a:pt x="45338" y="203200"/>
                </a:lnTo>
                <a:lnTo>
                  <a:pt x="45338" y="241300"/>
                </a:lnTo>
                <a:lnTo>
                  <a:pt x="58038" y="241300"/>
                </a:lnTo>
                <a:lnTo>
                  <a:pt x="58038" y="20320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6600"/>
            <a:ext cx="10515600" cy="762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СКОРОСТЬ ПОДКЛЮЧЕНИЯ К СЕТИ ИНТЕРНЕТ ОБЩЕОБРАЗОВАТЕЛЬНЫХ ОРГАНИЗАЦИЙ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6100" y="1825625"/>
            <a:ext cx="9537700" cy="23698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скорость подключения к сети Интернет от 1 Мбит/с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скорость подключения к сети Интернет от 2 Мбит/с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2.0 - 30.0 Мбит/сек -11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1.0 - 1.9 Мбит/сек -3</a:t>
            </a:r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38199" y="1577788"/>
            <a:ext cx="954741" cy="627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21,5%</a:t>
            </a:r>
            <a:endParaRPr lang="ru-RU" sz="1400" dirty="0"/>
          </a:p>
        </p:txBody>
      </p:sp>
      <p:sp>
        <p:nvSpPr>
          <p:cNvPr id="5" name="Овал 4"/>
          <p:cNvSpPr/>
          <p:nvPr/>
        </p:nvSpPr>
        <p:spPr>
          <a:xfrm>
            <a:off x="856128" y="2269190"/>
            <a:ext cx="891989" cy="5726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78,5%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60776" y="3009713"/>
            <a:ext cx="4789394" cy="10333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общеобразовательных организаций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Асиновского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района, подключенных к сети Интернет (ед.)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5424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" y="1"/>
            <a:ext cx="6095969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" y="1"/>
            <a:ext cx="6095969" cy="276999"/>
          </a:xfrm>
          <a:custGeom>
            <a:avLst/>
            <a:gdLst/>
            <a:ahLst/>
            <a:cxnLst/>
            <a:rect l="l" t="t" r="r" b="b"/>
            <a:pathLst>
              <a:path w="4571977" h="5143499">
                <a:moveTo>
                  <a:pt x="4571977" y="5143499"/>
                </a:moveTo>
                <a:lnTo>
                  <a:pt x="4571977" y="0"/>
                </a:lnTo>
                <a:lnTo>
                  <a:pt x="0" y="0"/>
                </a:lnTo>
                <a:lnTo>
                  <a:pt x="0" y="5143499"/>
                </a:lnTo>
                <a:lnTo>
                  <a:pt x="4571977" y="5143499"/>
                </a:lnTo>
                <a:close/>
              </a:path>
            </a:pathLst>
          </a:custGeom>
          <a:solidFill>
            <a:srgbClr val="5F749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sz="half" idx="4294967295"/>
          </p:nvPr>
        </p:nvSpPr>
        <p:spPr>
          <a:xfrm>
            <a:off x="448394" y="1901273"/>
            <a:ext cx="5265049" cy="3200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25304">
              <a:lnSpc>
                <a:spcPct val="100000"/>
              </a:lnSpc>
            </a:pPr>
            <a:r>
              <a:rPr b="1" spc="-27" dirty="0"/>
              <a:t>ЭФФЕК</a:t>
            </a:r>
            <a:r>
              <a:rPr b="1" spc="-13" dirty="0"/>
              <a:t>Т</a:t>
            </a:r>
            <a:r>
              <a:rPr b="1" spc="-27" dirty="0"/>
              <a:t>ИВНОЕ</a:t>
            </a:r>
            <a:r>
              <a:rPr b="1" spc="-20" dirty="0"/>
              <a:t> ИСП</a:t>
            </a:r>
            <a:r>
              <a:rPr b="1" spc="-27" dirty="0"/>
              <a:t>ОЛЬЗОВА</a:t>
            </a:r>
            <a:r>
              <a:rPr b="1" spc="-40" dirty="0"/>
              <a:t>Н</a:t>
            </a:r>
            <a:r>
              <a:rPr b="1" spc="-27" dirty="0"/>
              <a:t>ИЕ</a:t>
            </a:r>
            <a:r>
              <a:rPr b="1" spc="-20" dirty="0"/>
              <a:t> ФЕДЕРАЛЬН</a:t>
            </a:r>
            <a:r>
              <a:rPr b="1" spc="-40" dirty="0"/>
              <a:t>О</a:t>
            </a:r>
            <a:r>
              <a:rPr b="1" spc="-27" dirty="0"/>
              <a:t>Й</a:t>
            </a:r>
            <a:r>
              <a:rPr b="1" spc="47" dirty="0"/>
              <a:t> </a:t>
            </a:r>
            <a:r>
              <a:rPr b="1" spc="-27" dirty="0"/>
              <a:t>ЦИФРО</a:t>
            </a:r>
            <a:r>
              <a:rPr b="1" spc="-33" dirty="0"/>
              <a:t>В</a:t>
            </a:r>
            <a:r>
              <a:rPr b="1" spc="-27" dirty="0"/>
              <a:t>ОЙ</a:t>
            </a:r>
            <a:r>
              <a:rPr b="1" spc="-20" dirty="0"/>
              <a:t> ОБРАЗОВ</a:t>
            </a:r>
            <a:r>
              <a:rPr b="1" spc="-33" dirty="0"/>
              <a:t>А</a:t>
            </a:r>
            <a:r>
              <a:rPr b="1" spc="-27" dirty="0"/>
              <a:t>ТЕЛЬНОЙ</a:t>
            </a:r>
            <a:r>
              <a:rPr b="1" spc="-20" dirty="0"/>
              <a:t> СРЕДЫ</a:t>
            </a:r>
          </a:p>
          <a:p>
            <a:pPr>
              <a:lnSpc>
                <a:spcPts val="800"/>
              </a:lnSpc>
              <a:spcBef>
                <a:spcPts val="11"/>
              </a:spcBef>
            </a:pPr>
            <a:endParaRPr sz="800" dirty="0"/>
          </a:p>
          <a:p>
            <a:pPr marL="258227" marR="8466">
              <a:lnSpc>
                <a:spcPct val="100000"/>
              </a:lnSpc>
              <a:buNone/>
            </a:pPr>
            <a:r>
              <a:rPr sz="2700" dirty="0"/>
              <a:t>и</a:t>
            </a:r>
            <a:r>
              <a:rPr sz="2700" spc="-13" dirty="0"/>
              <a:t> </a:t>
            </a:r>
            <a:r>
              <a:rPr sz="2700" dirty="0" err="1"/>
              <a:t>формирование</a:t>
            </a:r>
            <a:r>
              <a:rPr sz="2700" spc="-73" dirty="0"/>
              <a:t> </a:t>
            </a:r>
            <a:r>
              <a:rPr sz="2700" dirty="0" smtClean="0"/>
              <a:t> </a:t>
            </a:r>
            <a:r>
              <a:rPr sz="2700" dirty="0"/>
              <a:t>с</a:t>
            </a:r>
            <a:r>
              <a:rPr sz="2700" spc="7" dirty="0"/>
              <a:t>е</a:t>
            </a:r>
            <a:r>
              <a:rPr sz="2700" dirty="0"/>
              <a:t>рви</a:t>
            </a:r>
            <a:r>
              <a:rPr sz="2700" spc="7" dirty="0"/>
              <a:t>с</a:t>
            </a:r>
            <a:r>
              <a:rPr sz="2700" dirty="0"/>
              <a:t>ов,</a:t>
            </a:r>
            <a:r>
              <a:rPr sz="2700" spc="-73" dirty="0"/>
              <a:t> </a:t>
            </a:r>
            <a:r>
              <a:rPr sz="2700" dirty="0"/>
              <a:t>об</a:t>
            </a:r>
            <a:r>
              <a:rPr sz="2700" spc="7" dirty="0"/>
              <a:t>е</a:t>
            </a:r>
            <a:r>
              <a:rPr sz="2700" dirty="0"/>
              <a:t>спечивающ</a:t>
            </a:r>
            <a:r>
              <a:rPr sz="2700" spc="-13" dirty="0"/>
              <a:t>и</a:t>
            </a:r>
            <a:r>
              <a:rPr sz="2700" dirty="0"/>
              <a:t>х решен</a:t>
            </a:r>
            <a:r>
              <a:rPr sz="2700" spc="-13" dirty="0"/>
              <a:t>и</a:t>
            </a:r>
            <a:r>
              <a:rPr sz="2700" dirty="0"/>
              <a:t>е</a:t>
            </a:r>
            <a:r>
              <a:rPr sz="2700" spc="-53" dirty="0"/>
              <a:t> </a:t>
            </a:r>
            <a:r>
              <a:rPr sz="2700" dirty="0"/>
              <a:t>задач</a:t>
            </a:r>
            <a:r>
              <a:rPr sz="2700" spc="-40" dirty="0"/>
              <a:t> </a:t>
            </a:r>
            <a:r>
              <a:rPr sz="2700" dirty="0"/>
              <a:t>ра</a:t>
            </a:r>
            <a:r>
              <a:rPr sz="2700" spc="7" dirty="0"/>
              <a:t>з</a:t>
            </a:r>
            <a:r>
              <a:rPr sz="2700" dirty="0"/>
              <a:t>ви</a:t>
            </a:r>
            <a:r>
              <a:rPr sz="2700" spc="-13" dirty="0"/>
              <a:t>т</a:t>
            </a:r>
            <a:r>
              <a:rPr sz="2700" dirty="0"/>
              <a:t>ия об</a:t>
            </a:r>
            <a:r>
              <a:rPr sz="2700" spc="7" dirty="0"/>
              <a:t>р</a:t>
            </a:r>
            <a:r>
              <a:rPr sz="2700" dirty="0"/>
              <a:t>а</a:t>
            </a:r>
            <a:r>
              <a:rPr sz="2700" spc="7" dirty="0"/>
              <a:t>з</a:t>
            </a:r>
            <a:r>
              <a:rPr sz="2700" dirty="0"/>
              <a:t>ов</a:t>
            </a:r>
            <a:r>
              <a:rPr sz="2700" spc="7" dirty="0"/>
              <a:t>а</a:t>
            </a:r>
            <a:r>
              <a:rPr sz="2700" dirty="0"/>
              <a:t>н</a:t>
            </a:r>
            <a:r>
              <a:rPr sz="2700" spc="-27" dirty="0"/>
              <a:t>и</a:t>
            </a:r>
            <a:r>
              <a:rPr sz="2700" dirty="0"/>
              <a:t>я</a:t>
            </a:r>
          </a:p>
        </p:txBody>
      </p:sp>
      <p:sp>
        <p:nvSpPr>
          <p:cNvPr id="7" name="object 7"/>
          <p:cNvSpPr/>
          <p:nvPr/>
        </p:nvSpPr>
        <p:spPr>
          <a:xfrm>
            <a:off x="515297" y="1626447"/>
            <a:ext cx="2783992" cy="276999"/>
          </a:xfrm>
          <a:custGeom>
            <a:avLst/>
            <a:gdLst/>
            <a:ahLst/>
            <a:cxnLst/>
            <a:rect l="l" t="t" r="r" b="b"/>
            <a:pathLst>
              <a:path w="2087994">
                <a:moveTo>
                  <a:pt x="0" y="0"/>
                </a:moveTo>
                <a:lnTo>
                  <a:pt x="2087994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5035" y="1999657"/>
            <a:ext cx="192007" cy="276999"/>
          </a:xfrm>
          <a:custGeom>
            <a:avLst/>
            <a:gdLst/>
            <a:ahLst/>
            <a:cxnLst/>
            <a:rect l="l" t="t" r="r" b="b"/>
            <a:pathLst>
              <a:path w="144005" h="1548003">
                <a:moveTo>
                  <a:pt x="0" y="1548003"/>
                </a:moveTo>
                <a:lnTo>
                  <a:pt x="144005" y="1548003"/>
                </a:lnTo>
                <a:lnTo>
                  <a:pt x="144005" y="0"/>
                </a:lnTo>
                <a:lnTo>
                  <a:pt x="0" y="0"/>
                </a:lnTo>
                <a:lnTo>
                  <a:pt x="0" y="1548003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06030" y="6475916"/>
            <a:ext cx="2162724" cy="276999"/>
          </a:xfrm>
          <a:custGeom>
            <a:avLst/>
            <a:gdLst/>
            <a:ahLst/>
            <a:cxnLst/>
            <a:rect l="l" t="t" r="r" b="b"/>
            <a:pathLst>
              <a:path w="1622043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622043" h="76200">
                <a:moveTo>
                  <a:pt x="1545843" y="0"/>
                </a:moveTo>
                <a:lnTo>
                  <a:pt x="1545843" y="76200"/>
                </a:lnTo>
                <a:lnTo>
                  <a:pt x="1609343" y="44450"/>
                </a:lnTo>
                <a:lnTo>
                  <a:pt x="1558543" y="44450"/>
                </a:lnTo>
                <a:lnTo>
                  <a:pt x="1558543" y="31750"/>
                </a:lnTo>
                <a:lnTo>
                  <a:pt x="1609343" y="31750"/>
                </a:lnTo>
                <a:lnTo>
                  <a:pt x="1545843" y="0"/>
                </a:lnTo>
                <a:close/>
              </a:path>
              <a:path w="1622043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622043" h="76200">
                <a:moveTo>
                  <a:pt x="1545843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545843" y="44450"/>
                </a:lnTo>
                <a:lnTo>
                  <a:pt x="1545843" y="31750"/>
                </a:lnTo>
                <a:close/>
              </a:path>
              <a:path w="1622043" h="76200">
                <a:moveTo>
                  <a:pt x="1609343" y="31750"/>
                </a:moveTo>
                <a:lnTo>
                  <a:pt x="1558543" y="31750"/>
                </a:lnTo>
                <a:lnTo>
                  <a:pt x="1558543" y="44450"/>
                </a:lnTo>
                <a:lnTo>
                  <a:pt x="1609343" y="44450"/>
                </a:lnTo>
                <a:lnTo>
                  <a:pt x="1622043" y="38100"/>
                </a:lnTo>
                <a:lnTo>
                  <a:pt x="1609343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097098" y="752518"/>
            <a:ext cx="3726180" cy="2300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01486"/>
            <a:r>
              <a:rPr sz="4300" dirty="0">
                <a:solidFill>
                  <a:srgbClr val="5F7492"/>
                </a:solidFill>
                <a:latin typeface="Arial"/>
                <a:cs typeface="Arial"/>
              </a:rPr>
              <a:t>ЗАДАЧИ</a:t>
            </a:r>
            <a:endParaRPr sz="4300" dirty="0">
              <a:latin typeface="Arial"/>
              <a:cs typeface="Arial"/>
            </a:endParaRPr>
          </a:p>
          <a:p>
            <a:pPr>
              <a:lnSpc>
                <a:spcPts val="1333"/>
              </a:lnSpc>
            </a:pPr>
            <a:endParaRPr sz="1300" dirty="0"/>
          </a:p>
          <a:p>
            <a:pPr>
              <a:lnSpc>
                <a:spcPts val="1333"/>
              </a:lnSpc>
              <a:spcBef>
                <a:spcPts val="113"/>
              </a:spcBef>
            </a:pPr>
            <a:endParaRPr sz="1300" dirty="0"/>
          </a:p>
          <a:p>
            <a:pPr marL="16933" marR="8466"/>
            <a:r>
              <a:rPr sz="2100" spc="-20" dirty="0">
                <a:latin typeface="Arial"/>
                <a:cs typeface="Arial"/>
              </a:rPr>
              <a:t>Мо</a:t>
            </a:r>
            <a:r>
              <a:rPr sz="2100" spc="-7" dirty="0">
                <a:latin typeface="Arial"/>
                <a:cs typeface="Arial"/>
              </a:rPr>
              <a:t>д</a:t>
            </a:r>
            <a:r>
              <a:rPr sz="2100" spc="-13" dirty="0">
                <a:latin typeface="Arial"/>
                <a:cs typeface="Arial"/>
              </a:rPr>
              <a:t>ерн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зировать</a:t>
            </a:r>
            <a:r>
              <a:rPr sz="2100" spc="7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сервисы, обеспечиваю</a:t>
            </a:r>
            <a:r>
              <a:rPr sz="2100" spc="-27" dirty="0">
                <a:latin typeface="Arial"/>
                <a:cs typeface="Arial"/>
              </a:rPr>
              <a:t>щ</a:t>
            </a:r>
            <a:r>
              <a:rPr sz="2100" spc="-13" dirty="0">
                <a:latin typeface="Arial"/>
                <a:cs typeface="Arial"/>
              </a:rPr>
              <a:t>ие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открытость и</a:t>
            </a:r>
            <a:r>
              <a:rPr sz="210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до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т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п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ость</a:t>
            </a:r>
            <a:r>
              <a:rPr sz="2100" spc="7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об</a:t>
            </a:r>
            <a:r>
              <a:rPr sz="2100" spc="-20" dirty="0">
                <a:latin typeface="Arial"/>
                <a:cs typeface="Arial"/>
              </a:rPr>
              <a:t>р</a:t>
            </a:r>
            <a:r>
              <a:rPr sz="2100" spc="-13" dirty="0">
                <a:latin typeface="Arial"/>
                <a:cs typeface="Arial"/>
              </a:rPr>
              <a:t>азова</a:t>
            </a:r>
            <a:r>
              <a:rPr sz="2100" spc="-20" dirty="0">
                <a:latin typeface="Arial"/>
                <a:cs typeface="Arial"/>
              </a:rPr>
              <a:t>ни</a:t>
            </a:r>
            <a:r>
              <a:rPr sz="2100" spc="-13" dirty="0">
                <a:latin typeface="Arial"/>
                <a:cs typeface="Arial"/>
              </a:rPr>
              <a:t>я в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ех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видов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ров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ей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14871" y="1656079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1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14871" y="3342302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2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97098" y="3455755"/>
            <a:ext cx="3661833" cy="9694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2100" spc="-13" dirty="0">
                <a:latin typeface="Arial"/>
                <a:cs typeface="Arial"/>
              </a:rPr>
              <a:t>Ра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ширить</a:t>
            </a:r>
            <a:r>
              <a:rPr sz="2100" spc="3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воз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ожности</a:t>
            </a:r>
            <a:endParaRPr sz="2100" dirty="0">
              <a:latin typeface="Arial"/>
              <a:cs typeface="Arial"/>
            </a:endParaRPr>
          </a:p>
          <a:p>
            <a:pPr marL="16933" marR="8466"/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количест</a:t>
            </a:r>
            <a:r>
              <a:rPr sz="2100" spc="-7" dirty="0">
                <a:latin typeface="Arial"/>
                <a:cs typeface="Arial"/>
              </a:rPr>
              <a:t>в</a:t>
            </a:r>
            <a:r>
              <a:rPr sz="2100" spc="-13" dirty="0">
                <a:latin typeface="Arial"/>
                <a:cs typeface="Arial"/>
              </a:rPr>
              <a:t>о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пользователей онлай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20" dirty="0">
                <a:latin typeface="Arial"/>
                <a:cs typeface="Arial"/>
              </a:rPr>
              <a:t>-</a:t>
            </a:r>
            <a:r>
              <a:rPr sz="2100" spc="-13" dirty="0">
                <a:latin typeface="Arial"/>
                <a:cs typeface="Arial"/>
              </a:rPr>
              <a:t>образова</a:t>
            </a:r>
            <a:r>
              <a:rPr sz="2100" spc="-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ия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97830" y="932453"/>
            <a:ext cx="2566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3512" y="1124744"/>
            <a:ext cx="8496944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067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067" dirty="0">
                <a:latin typeface="Times New Roman" pitchFamily="18" charset="0"/>
                <a:cs typeface="Times New Roman" pitchFamily="18" charset="0"/>
              </a:rPr>
              <a:t>«Учитель будущего»</a:t>
            </a:r>
            <a:endParaRPr lang="ru-RU" sz="30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377" y="1880828"/>
            <a:ext cx="2196244" cy="33348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867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372883"/>
            <a:ext cx="3599723" cy="49770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FF0000"/>
                </a:solidFill>
              </a:rPr>
              <a:t>50% учителей школ 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вовлечены в национальную систему учительского роста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205136"/>
            <a:ext cx="3599723" cy="723468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FF0000"/>
                </a:solidFill>
              </a:rPr>
              <a:t>В 100% субъектов 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созданы Центры непрерывного развития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профмастерства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 работников системы образования</a:t>
            </a:r>
            <a:r>
              <a:rPr lang="ru-RU" sz="1467" dirty="0">
                <a:solidFill>
                  <a:srgbClr val="FF0000"/>
                </a:solidFill>
              </a:rPr>
              <a:t> </a:t>
            </a:r>
            <a:endParaRPr lang="ru-RU" sz="1467" dirty="0">
              <a:solidFill>
                <a:srgbClr val="0365C0">
                  <a:lumMod val="50000"/>
                </a:srgb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2" y="4254593"/>
            <a:ext cx="3599723" cy="723468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FF0000"/>
                </a:solidFill>
              </a:rPr>
              <a:t>В 100% субъектов 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созданы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аккредитационные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 центры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профмастерства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 работников системы образования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8016213" y="2347764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7" name="TextBox 26"/>
          <p:cNvSpPr txBox="1"/>
          <p:nvPr/>
        </p:nvSpPr>
        <p:spPr>
          <a:xfrm>
            <a:off x="8153208" y="1880830"/>
            <a:ext cx="3487408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Мероприятия для достижения целевых показателей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 bwMode="auto">
          <a:xfrm>
            <a:off x="3695733" y="2312876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3" name="TextBox 22"/>
          <p:cNvSpPr txBox="1"/>
          <p:nvPr/>
        </p:nvSpPr>
        <p:spPr>
          <a:xfrm>
            <a:off x="0" y="5326661"/>
            <a:ext cx="3599723" cy="949234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FF0000"/>
                </a:solidFill>
              </a:rPr>
              <a:t>800 тыс. педагогов 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повысили уровень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профмастерства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 по работе в условиях безопасной, личностно-ориентированной цифровой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образоват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. среды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76744" y="1809158"/>
            <a:ext cx="3487408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Достижения в рамках проекта </a:t>
            </a:r>
            <a:r>
              <a:rPr lang="ru-RU" sz="1600" b="1" dirty="0" err="1" smtClean="0">
                <a:solidFill>
                  <a:srgbClr val="FF0000"/>
                </a:solidFill>
              </a:rPr>
              <a:t>Асиновского</a:t>
            </a:r>
            <a:r>
              <a:rPr lang="ru-RU" sz="1600" b="1" dirty="0" smtClean="0">
                <a:solidFill>
                  <a:srgbClr val="FF0000"/>
                </a:solidFill>
              </a:rPr>
              <a:t> района к </a:t>
            </a:r>
            <a:r>
              <a:rPr lang="ru-RU" sz="1600" b="1" dirty="0">
                <a:solidFill>
                  <a:srgbClr val="FF0000"/>
                </a:solidFill>
              </a:rPr>
              <a:t>2018г.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00912" y="4886549"/>
            <a:ext cx="29300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 СТУДЕНТОВ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обучаются в настоящее время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ТГПУ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специалитета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53208" y="2636571"/>
            <a:ext cx="348740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 Р О Г Р А 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Ежемесячная материальная помощь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молодым специалистам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Единовременная выплата подъемных средств молодым специалистам</a:t>
            </a:r>
          </a:p>
          <a:p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Предоставление общежития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Частичное возмещение стоимости путевок на санаторно-курортное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лечение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«Бюджетный дом» (прогноз)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810000" y="2375646"/>
          <a:ext cx="3810000" cy="2424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204200" y="4813541"/>
            <a:ext cx="3467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педагогического наставничества по предметным областям.</a:t>
            </a:r>
          </a:p>
          <a:p>
            <a:pPr>
              <a:buFont typeface="Wingdings" pitchFamily="2" charset="2"/>
              <a:buChar char="ü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Организация участия педагогов на муниципальном и региональном уровнях в конкурсах педагогического мастерства работников образования.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71812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" y="1"/>
            <a:ext cx="6095969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" y="1"/>
            <a:ext cx="6095969" cy="276999"/>
          </a:xfrm>
          <a:custGeom>
            <a:avLst/>
            <a:gdLst/>
            <a:ahLst/>
            <a:cxnLst/>
            <a:rect l="l" t="t" r="r" b="b"/>
            <a:pathLst>
              <a:path w="4571977" h="5143499">
                <a:moveTo>
                  <a:pt x="4571977" y="5143499"/>
                </a:moveTo>
                <a:lnTo>
                  <a:pt x="4571977" y="0"/>
                </a:lnTo>
                <a:lnTo>
                  <a:pt x="0" y="0"/>
                </a:lnTo>
                <a:lnTo>
                  <a:pt x="0" y="5143499"/>
                </a:lnTo>
                <a:lnTo>
                  <a:pt x="4571977" y="5143499"/>
                </a:lnTo>
                <a:close/>
              </a:path>
            </a:pathLst>
          </a:custGeom>
          <a:solidFill>
            <a:srgbClr val="5F749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8393" y="1901274"/>
            <a:ext cx="5191760" cy="3939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00272"/>
            <a:r>
              <a:rPr sz="2900" spc="-27" dirty="0">
                <a:latin typeface="Arial"/>
                <a:cs typeface="Arial"/>
              </a:rPr>
              <a:t>ПОВЫШЕНИЕ</a:t>
            </a:r>
            <a:r>
              <a:rPr sz="2900" spc="13" dirty="0">
                <a:latin typeface="Arial"/>
                <a:cs typeface="Arial"/>
              </a:rPr>
              <a:t> </a:t>
            </a:r>
            <a:r>
              <a:rPr sz="2900" spc="-20" dirty="0">
                <a:latin typeface="Arial"/>
                <a:cs typeface="Arial"/>
              </a:rPr>
              <a:t>КАЧЕСТВА ПРОФЕССИОНА</a:t>
            </a:r>
            <a:r>
              <a:rPr sz="2900" spc="-33" dirty="0">
                <a:latin typeface="Arial"/>
                <a:cs typeface="Arial"/>
              </a:rPr>
              <a:t>Л</a:t>
            </a:r>
            <a:r>
              <a:rPr sz="2900" spc="-20" dirty="0">
                <a:latin typeface="Arial"/>
                <a:cs typeface="Arial"/>
              </a:rPr>
              <a:t>ЬН</a:t>
            </a:r>
            <a:r>
              <a:rPr sz="2900" spc="-27" dirty="0">
                <a:latin typeface="Arial"/>
                <a:cs typeface="Arial"/>
              </a:rPr>
              <a:t>ОЙ</a:t>
            </a:r>
            <a:r>
              <a:rPr sz="2900" spc="-20" dirty="0">
                <a:latin typeface="Arial"/>
                <a:cs typeface="Arial"/>
              </a:rPr>
              <a:t> ДЕЯТЕЛЬНО</a:t>
            </a:r>
            <a:r>
              <a:rPr sz="2900" spc="-40" dirty="0">
                <a:latin typeface="Arial"/>
                <a:cs typeface="Arial"/>
              </a:rPr>
              <a:t>С</a:t>
            </a:r>
            <a:r>
              <a:rPr sz="2900" spc="-20" dirty="0">
                <a:latin typeface="Arial"/>
                <a:cs typeface="Arial"/>
              </a:rPr>
              <a:t>ТИ ПЕДАГОГ</a:t>
            </a:r>
            <a:r>
              <a:rPr sz="2900" spc="-40" dirty="0">
                <a:latin typeface="Arial"/>
                <a:cs typeface="Arial"/>
              </a:rPr>
              <a:t>О</a:t>
            </a:r>
            <a:r>
              <a:rPr sz="2900" spc="-20" dirty="0">
                <a:latin typeface="Arial"/>
                <a:cs typeface="Arial"/>
              </a:rPr>
              <a:t>В,</a:t>
            </a:r>
            <a:endParaRPr sz="2900" dirty="0">
              <a:latin typeface="Arial"/>
              <a:cs typeface="Arial"/>
            </a:endParaRPr>
          </a:p>
          <a:p>
            <a:pPr>
              <a:lnSpc>
                <a:spcPts val="800"/>
              </a:lnSpc>
              <a:spcBef>
                <a:spcPts val="9"/>
              </a:spcBef>
            </a:pPr>
            <a:endParaRPr sz="800" dirty="0"/>
          </a:p>
          <a:p>
            <a:pPr marL="258227" marR="8466"/>
            <a:r>
              <a:rPr sz="2700" dirty="0">
                <a:latin typeface="Arial"/>
                <a:cs typeface="Arial"/>
              </a:rPr>
              <a:t>необход</a:t>
            </a:r>
            <a:r>
              <a:rPr sz="2700" spc="-13" dirty="0">
                <a:latin typeface="Arial"/>
                <a:cs typeface="Arial"/>
              </a:rPr>
              <a:t>и</a:t>
            </a:r>
            <a:r>
              <a:rPr sz="2700" dirty="0">
                <a:latin typeface="Arial"/>
                <a:cs typeface="Arial"/>
              </a:rPr>
              <a:t>мого</a:t>
            </a:r>
            <a:r>
              <a:rPr sz="2700" spc="-47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д</a:t>
            </a:r>
            <a:r>
              <a:rPr sz="2700" spc="-13" dirty="0">
                <a:latin typeface="Arial"/>
                <a:cs typeface="Arial"/>
              </a:rPr>
              <a:t>л</a:t>
            </a:r>
            <a:r>
              <a:rPr sz="2700" dirty="0">
                <a:latin typeface="Arial"/>
                <a:cs typeface="Arial"/>
              </a:rPr>
              <a:t>я</a:t>
            </a:r>
            <a:r>
              <a:rPr sz="2700" spc="-7" dirty="0">
                <a:latin typeface="Arial"/>
                <a:cs typeface="Arial"/>
              </a:rPr>
              <a:t> </a:t>
            </a:r>
            <a:r>
              <a:rPr sz="2700" spc="-13" dirty="0">
                <a:latin typeface="Arial"/>
                <a:cs typeface="Arial"/>
              </a:rPr>
              <a:t>д</a:t>
            </a:r>
            <a:r>
              <a:rPr sz="2700" dirty="0">
                <a:latin typeface="Arial"/>
                <a:cs typeface="Arial"/>
              </a:rPr>
              <a:t>о</a:t>
            </a:r>
            <a:r>
              <a:rPr sz="2700" spc="7" dirty="0">
                <a:latin typeface="Arial"/>
                <a:cs typeface="Arial"/>
              </a:rPr>
              <a:t>с</a:t>
            </a:r>
            <a:r>
              <a:rPr sz="2700" dirty="0">
                <a:latin typeface="Arial"/>
                <a:cs typeface="Arial"/>
              </a:rPr>
              <a:t>т</a:t>
            </a:r>
            <a:r>
              <a:rPr sz="2700" spc="-13" dirty="0">
                <a:latin typeface="Arial"/>
                <a:cs typeface="Arial"/>
              </a:rPr>
              <a:t>и</a:t>
            </a:r>
            <a:r>
              <a:rPr sz="2700" dirty="0">
                <a:latin typeface="Arial"/>
                <a:cs typeface="Arial"/>
              </a:rPr>
              <a:t>жения об</a:t>
            </a:r>
            <a:r>
              <a:rPr sz="2700" spc="7" dirty="0">
                <a:latin typeface="Arial"/>
                <a:cs typeface="Arial"/>
              </a:rPr>
              <a:t>р</a:t>
            </a:r>
            <a:r>
              <a:rPr sz="2700" dirty="0">
                <a:latin typeface="Arial"/>
                <a:cs typeface="Arial"/>
              </a:rPr>
              <a:t>а</a:t>
            </a:r>
            <a:r>
              <a:rPr sz="2700" spc="7" dirty="0">
                <a:latin typeface="Arial"/>
                <a:cs typeface="Arial"/>
              </a:rPr>
              <a:t>з</a:t>
            </a:r>
            <a:r>
              <a:rPr sz="2700" dirty="0">
                <a:latin typeface="Arial"/>
                <a:cs typeface="Arial"/>
              </a:rPr>
              <a:t>ов</a:t>
            </a:r>
            <a:r>
              <a:rPr sz="2700" spc="7" dirty="0">
                <a:latin typeface="Arial"/>
                <a:cs typeface="Arial"/>
              </a:rPr>
              <a:t>а</a:t>
            </a:r>
            <a:r>
              <a:rPr sz="2700" dirty="0">
                <a:latin typeface="Arial"/>
                <a:cs typeface="Arial"/>
              </a:rPr>
              <a:t>те</a:t>
            </a:r>
            <a:r>
              <a:rPr sz="2700" spc="-13" dirty="0">
                <a:latin typeface="Arial"/>
                <a:cs typeface="Arial"/>
              </a:rPr>
              <a:t>л</a:t>
            </a:r>
            <a:r>
              <a:rPr sz="2700" spc="-20" dirty="0">
                <a:latin typeface="Arial"/>
                <a:cs typeface="Arial"/>
              </a:rPr>
              <a:t>ь</a:t>
            </a:r>
            <a:r>
              <a:rPr sz="2700" dirty="0">
                <a:latin typeface="Arial"/>
                <a:cs typeface="Arial"/>
              </a:rPr>
              <a:t>ных</a:t>
            </a:r>
            <a:r>
              <a:rPr sz="2700" spc="-73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ре</a:t>
            </a:r>
            <a:r>
              <a:rPr sz="2700" spc="7" dirty="0">
                <a:latin typeface="Arial"/>
                <a:cs typeface="Arial"/>
              </a:rPr>
              <a:t>з</a:t>
            </a:r>
            <a:r>
              <a:rPr sz="2700" dirty="0">
                <a:latin typeface="Arial"/>
                <a:cs typeface="Arial"/>
              </a:rPr>
              <a:t>у</a:t>
            </a:r>
            <a:r>
              <a:rPr sz="2700" spc="-13" dirty="0">
                <a:latin typeface="Arial"/>
                <a:cs typeface="Arial"/>
              </a:rPr>
              <a:t>л</a:t>
            </a:r>
            <a:r>
              <a:rPr sz="2700" dirty="0">
                <a:latin typeface="Arial"/>
                <a:cs typeface="Arial"/>
              </a:rPr>
              <a:t>ьта</a:t>
            </a:r>
            <a:r>
              <a:rPr sz="2700" spc="-13" dirty="0">
                <a:latin typeface="Arial"/>
                <a:cs typeface="Arial"/>
              </a:rPr>
              <a:t>т</a:t>
            </a:r>
            <a:r>
              <a:rPr sz="2700" dirty="0">
                <a:latin typeface="Arial"/>
                <a:cs typeface="Arial"/>
              </a:rPr>
              <a:t>ов, о</a:t>
            </a:r>
            <a:r>
              <a:rPr sz="2700" spc="7" dirty="0">
                <a:latin typeface="Arial"/>
                <a:cs typeface="Arial"/>
              </a:rPr>
              <a:t>с</a:t>
            </a:r>
            <a:r>
              <a:rPr sz="2700" dirty="0">
                <a:latin typeface="Arial"/>
                <a:cs typeface="Arial"/>
              </a:rPr>
              <a:t>нованных</a:t>
            </a:r>
            <a:r>
              <a:rPr sz="2700" spc="-67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на</a:t>
            </a:r>
            <a:r>
              <a:rPr sz="2700" spc="-27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испо</a:t>
            </a:r>
            <a:r>
              <a:rPr sz="2700" spc="-13" dirty="0">
                <a:latin typeface="Arial"/>
                <a:cs typeface="Arial"/>
              </a:rPr>
              <a:t>л</a:t>
            </a:r>
            <a:r>
              <a:rPr sz="2700" dirty="0">
                <a:latin typeface="Arial"/>
                <a:cs typeface="Arial"/>
              </a:rPr>
              <a:t>ьзов</a:t>
            </a:r>
            <a:r>
              <a:rPr sz="2700" spc="7" dirty="0">
                <a:latin typeface="Arial"/>
                <a:cs typeface="Arial"/>
              </a:rPr>
              <a:t>а</a:t>
            </a:r>
            <a:r>
              <a:rPr sz="2700" dirty="0">
                <a:latin typeface="Arial"/>
                <a:cs typeface="Arial"/>
              </a:rPr>
              <a:t>н</a:t>
            </a:r>
            <a:r>
              <a:rPr sz="2700" spc="-27" dirty="0">
                <a:latin typeface="Arial"/>
                <a:cs typeface="Arial"/>
              </a:rPr>
              <a:t>и</a:t>
            </a:r>
            <a:r>
              <a:rPr sz="2700" dirty="0">
                <a:latin typeface="Arial"/>
                <a:cs typeface="Arial"/>
              </a:rPr>
              <a:t>и нового</a:t>
            </a:r>
            <a:r>
              <a:rPr sz="2700" spc="-33" dirty="0">
                <a:latin typeface="Arial"/>
                <a:cs typeface="Arial"/>
              </a:rPr>
              <a:t> </a:t>
            </a:r>
            <a:r>
              <a:rPr sz="2700" spc="-13" dirty="0">
                <a:latin typeface="Arial"/>
                <a:cs typeface="Arial"/>
              </a:rPr>
              <a:t>п</a:t>
            </a:r>
            <a:r>
              <a:rPr sz="2700" dirty="0">
                <a:latin typeface="Arial"/>
                <a:cs typeface="Arial"/>
              </a:rPr>
              <a:t>околен</a:t>
            </a:r>
            <a:r>
              <a:rPr sz="2700" spc="-13" dirty="0">
                <a:latin typeface="Arial"/>
                <a:cs typeface="Arial"/>
              </a:rPr>
              <a:t>и</a:t>
            </a:r>
            <a:r>
              <a:rPr sz="2700" dirty="0">
                <a:latin typeface="Arial"/>
                <a:cs typeface="Arial"/>
              </a:rPr>
              <a:t>я</a:t>
            </a:r>
            <a:r>
              <a:rPr sz="2700" spc="-33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те</a:t>
            </a:r>
            <a:r>
              <a:rPr sz="2700" spc="-13" dirty="0">
                <a:latin typeface="Arial"/>
                <a:cs typeface="Arial"/>
              </a:rPr>
              <a:t>х</a:t>
            </a:r>
            <a:r>
              <a:rPr sz="2700" dirty="0">
                <a:latin typeface="Arial"/>
                <a:cs typeface="Arial"/>
              </a:rPr>
              <a:t>нолог</a:t>
            </a:r>
            <a:r>
              <a:rPr sz="2700" spc="-13" dirty="0">
                <a:latin typeface="Arial"/>
                <a:cs typeface="Arial"/>
              </a:rPr>
              <a:t>и</a:t>
            </a:r>
            <a:r>
              <a:rPr sz="2700" dirty="0">
                <a:latin typeface="Arial"/>
                <a:cs typeface="Arial"/>
              </a:rPr>
              <a:t>й обучения</a:t>
            </a:r>
            <a:r>
              <a:rPr sz="2700" spc="-40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и</a:t>
            </a:r>
            <a:r>
              <a:rPr sz="2700" spc="-33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во</a:t>
            </a:r>
            <a:r>
              <a:rPr sz="2700" spc="13" dirty="0">
                <a:latin typeface="Arial"/>
                <a:cs typeface="Arial"/>
              </a:rPr>
              <a:t>с</a:t>
            </a:r>
            <a:r>
              <a:rPr sz="2700" spc="-13" dirty="0">
                <a:latin typeface="Arial"/>
                <a:cs typeface="Arial"/>
              </a:rPr>
              <a:t>п</a:t>
            </a:r>
            <a:r>
              <a:rPr sz="2700" dirty="0">
                <a:latin typeface="Arial"/>
                <a:cs typeface="Arial"/>
              </a:rPr>
              <a:t>и</a:t>
            </a:r>
            <a:r>
              <a:rPr sz="2700" spc="-13" dirty="0">
                <a:latin typeface="Arial"/>
                <a:cs typeface="Arial"/>
              </a:rPr>
              <a:t>т</a:t>
            </a:r>
            <a:r>
              <a:rPr sz="2700" dirty="0">
                <a:latin typeface="Arial"/>
                <a:cs typeface="Arial"/>
              </a:rPr>
              <a:t>ания</a:t>
            </a:r>
          </a:p>
        </p:txBody>
      </p:sp>
      <p:sp>
        <p:nvSpPr>
          <p:cNvPr id="6" name="object 6"/>
          <p:cNvSpPr/>
          <p:nvPr/>
        </p:nvSpPr>
        <p:spPr>
          <a:xfrm>
            <a:off x="4776554" y="570839"/>
            <a:ext cx="911673" cy="553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7" name="object 7"/>
          <p:cNvSpPr/>
          <p:nvPr/>
        </p:nvSpPr>
        <p:spPr>
          <a:xfrm>
            <a:off x="515297" y="1626447"/>
            <a:ext cx="2783992" cy="276999"/>
          </a:xfrm>
          <a:custGeom>
            <a:avLst/>
            <a:gdLst/>
            <a:ahLst/>
            <a:cxnLst/>
            <a:rect l="l" t="t" r="r" b="b"/>
            <a:pathLst>
              <a:path w="2087994">
                <a:moveTo>
                  <a:pt x="0" y="0"/>
                </a:moveTo>
                <a:lnTo>
                  <a:pt x="2087994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4060" y="911211"/>
            <a:ext cx="2964180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300" dirty="0" smtClean="0">
                <a:latin typeface="Arial"/>
                <a:cs typeface="Arial"/>
              </a:rPr>
              <a:t>ЦЕЛЬ</a:t>
            </a:r>
            <a:endParaRPr sz="43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5035" y="1999691"/>
            <a:ext cx="192007" cy="276999"/>
          </a:xfrm>
          <a:custGeom>
            <a:avLst/>
            <a:gdLst/>
            <a:ahLst/>
            <a:cxnLst/>
            <a:rect l="l" t="t" r="r" b="b"/>
            <a:pathLst>
              <a:path w="144005" h="1224000">
                <a:moveTo>
                  <a:pt x="0" y="1224000"/>
                </a:moveTo>
                <a:lnTo>
                  <a:pt x="144005" y="1224000"/>
                </a:lnTo>
                <a:lnTo>
                  <a:pt x="144005" y="0"/>
                </a:lnTo>
                <a:lnTo>
                  <a:pt x="0" y="0"/>
                </a:lnTo>
                <a:lnTo>
                  <a:pt x="0" y="122400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06030" y="6475916"/>
            <a:ext cx="2162724" cy="276999"/>
          </a:xfrm>
          <a:custGeom>
            <a:avLst/>
            <a:gdLst/>
            <a:ahLst/>
            <a:cxnLst/>
            <a:rect l="l" t="t" r="r" b="b"/>
            <a:pathLst>
              <a:path w="1622043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622043" h="76200">
                <a:moveTo>
                  <a:pt x="1545843" y="0"/>
                </a:moveTo>
                <a:lnTo>
                  <a:pt x="1545843" y="76200"/>
                </a:lnTo>
                <a:lnTo>
                  <a:pt x="1609343" y="44450"/>
                </a:lnTo>
                <a:lnTo>
                  <a:pt x="1558543" y="44450"/>
                </a:lnTo>
                <a:lnTo>
                  <a:pt x="1558543" y="31750"/>
                </a:lnTo>
                <a:lnTo>
                  <a:pt x="1609343" y="31750"/>
                </a:lnTo>
                <a:lnTo>
                  <a:pt x="1545843" y="0"/>
                </a:lnTo>
                <a:close/>
              </a:path>
              <a:path w="1622043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622043" h="76200">
                <a:moveTo>
                  <a:pt x="1545843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545843" y="44450"/>
                </a:lnTo>
                <a:lnTo>
                  <a:pt x="1545843" y="31750"/>
                </a:lnTo>
                <a:close/>
              </a:path>
              <a:path w="1622043" h="76200">
                <a:moveTo>
                  <a:pt x="1609343" y="31750"/>
                </a:moveTo>
                <a:lnTo>
                  <a:pt x="1558543" y="31750"/>
                </a:lnTo>
                <a:lnTo>
                  <a:pt x="1558543" y="44450"/>
                </a:lnTo>
                <a:lnTo>
                  <a:pt x="1609343" y="44450"/>
                </a:lnTo>
                <a:lnTo>
                  <a:pt x="1622043" y="38100"/>
                </a:lnTo>
                <a:lnTo>
                  <a:pt x="1609343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51533" y="567689"/>
            <a:ext cx="1649476" cy="553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12" name="object 12"/>
          <p:cNvSpPr txBox="1"/>
          <p:nvPr/>
        </p:nvSpPr>
        <p:spPr>
          <a:xfrm>
            <a:off x="7097097" y="752518"/>
            <a:ext cx="4737947" cy="2300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01486"/>
            <a:r>
              <a:rPr sz="4300" dirty="0">
                <a:solidFill>
                  <a:srgbClr val="5F7492"/>
                </a:solidFill>
                <a:latin typeface="Arial"/>
                <a:cs typeface="Arial"/>
              </a:rPr>
              <a:t>ЗАДАЧИ</a:t>
            </a:r>
            <a:endParaRPr sz="4300" dirty="0">
              <a:latin typeface="Arial"/>
              <a:cs typeface="Arial"/>
            </a:endParaRPr>
          </a:p>
          <a:p>
            <a:pPr>
              <a:lnSpc>
                <a:spcPts val="1333"/>
              </a:lnSpc>
            </a:pPr>
            <a:endParaRPr sz="1300" dirty="0"/>
          </a:p>
          <a:p>
            <a:pPr>
              <a:lnSpc>
                <a:spcPts val="1333"/>
              </a:lnSpc>
              <a:spcBef>
                <a:spcPts val="113"/>
              </a:spcBef>
            </a:pPr>
            <a:endParaRPr sz="1300" dirty="0"/>
          </a:p>
          <a:p>
            <a:pPr marL="16933" marR="8466"/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пределить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ключевые про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ессио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20" dirty="0">
                <a:latin typeface="Arial"/>
                <a:cs typeface="Arial"/>
              </a:rPr>
              <a:t>ые</a:t>
            </a:r>
            <a:r>
              <a:rPr sz="2100" spc="60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ен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я, об</a:t>
            </a:r>
            <a:r>
              <a:rPr sz="2100" spc="-20" dirty="0">
                <a:latin typeface="Arial"/>
                <a:cs typeface="Arial"/>
              </a:rPr>
              <a:t>е</a:t>
            </a:r>
            <a:r>
              <a:rPr sz="2100" spc="-13" dirty="0">
                <a:latin typeface="Arial"/>
                <a:cs typeface="Arial"/>
              </a:rPr>
              <a:t>спе</a:t>
            </a:r>
            <a:r>
              <a:rPr sz="2100" spc="-27" dirty="0">
                <a:latin typeface="Arial"/>
                <a:cs typeface="Arial"/>
              </a:rPr>
              <a:t>ч</a:t>
            </a:r>
            <a:r>
              <a:rPr sz="2100" spc="-20" dirty="0">
                <a:latin typeface="Arial"/>
                <a:cs typeface="Arial"/>
              </a:rPr>
              <a:t>ивающ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е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ор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рова</a:t>
            </a:r>
            <a:r>
              <a:rPr sz="2100" spc="-20" dirty="0">
                <a:latin typeface="Arial"/>
                <a:cs typeface="Arial"/>
              </a:rPr>
              <a:t>ни</a:t>
            </a:r>
            <a:r>
              <a:rPr sz="2100" spc="-13" dirty="0">
                <a:latin typeface="Arial"/>
                <a:cs typeface="Arial"/>
              </a:rPr>
              <a:t>е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овых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образовате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ых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рез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льтатов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14871" y="1656079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1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14871" y="4892243"/>
            <a:ext cx="712893" cy="1644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3</a:t>
            </a:r>
            <a:endParaRPr sz="4800" dirty="0">
              <a:latin typeface="Arial"/>
              <a:cs typeface="Arial"/>
            </a:endParaRPr>
          </a:p>
          <a:p>
            <a:pPr>
              <a:lnSpc>
                <a:spcPts val="1267"/>
              </a:lnSpc>
              <a:spcBef>
                <a:spcPts val="3"/>
              </a:spcBef>
            </a:pPr>
            <a:endParaRPr sz="1300" dirty="0"/>
          </a:p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4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97098" y="4996824"/>
            <a:ext cx="4660053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2100" spc="-13" dirty="0">
                <a:latin typeface="Arial"/>
                <a:cs typeface="Arial"/>
              </a:rPr>
              <a:t>Реализовать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lang="ru-RU" sz="2100" spc="-13" dirty="0" smtClean="0">
                <a:latin typeface="Arial"/>
                <a:cs typeface="Arial"/>
              </a:rPr>
              <a:t>районе</a:t>
            </a:r>
            <a:endParaRPr sz="2100" dirty="0">
              <a:latin typeface="Arial"/>
              <a:cs typeface="Arial"/>
            </a:endParaRPr>
          </a:p>
          <a:p>
            <a:pPr marL="16933"/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ов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20" dirty="0">
                <a:latin typeface="Arial"/>
                <a:cs typeface="Arial"/>
              </a:rPr>
              <a:t>ю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одель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атте</a:t>
            </a:r>
            <a:r>
              <a:rPr sz="2100" spc="-7" dirty="0">
                <a:latin typeface="Arial"/>
                <a:cs typeface="Arial"/>
              </a:rPr>
              <a:t>с</a:t>
            </a:r>
            <a:r>
              <a:rPr sz="2100" spc="-13" dirty="0">
                <a:latin typeface="Arial"/>
                <a:cs typeface="Arial"/>
              </a:rPr>
              <a:t>тац</a:t>
            </a:r>
            <a:r>
              <a:rPr sz="2100" spc="-20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5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педагогов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14871" y="3201247"/>
            <a:ext cx="712893" cy="742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2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97098" y="3320227"/>
            <a:ext cx="4610100" cy="1432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>
              <a:lnSpc>
                <a:spcPct val="98300"/>
              </a:lnSpc>
            </a:pPr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рие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тировать</a:t>
            </a:r>
            <a:r>
              <a:rPr sz="2100" spc="9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систему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повышения ква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33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27" dirty="0">
                <a:latin typeface="Arial"/>
                <a:cs typeface="Arial"/>
              </a:rPr>
              <a:t>к</a:t>
            </a:r>
            <a:r>
              <a:rPr sz="2100" spc="-13" dirty="0">
                <a:latin typeface="Arial"/>
                <a:cs typeface="Arial"/>
              </a:rPr>
              <a:t>ац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20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</a:t>
            </a:r>
            <a:r>
              <a:rPr sz="2100" spc="27" dirty="0">
                <a:latin typeface="Arial"/>
                <a:cs typeface="Arial"/>
              </a:rPr>
              <a:t> 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стране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ие про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ессио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ых</a:t>
            </a:r>
            <a:r>
              <a:rPr sz="2100" spc="5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де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27" dirty="0">
                <a:latin typeface="Arial"/>
                <a:cs typeface="Arial"/>
              </a:rPr>
              <a:t>ц</a:t>
            </a:r>
            <a:r>
              <a:rPr sz="2100" spc="-13" dirty="0">
                <a:latin typeface="Arial"/>
                <a:cs typeface="Arial"/>
              </a:rPr>
              <a:t>итов,</a:t>
            </a:r>
            <a:r>
              <a:rPr sz="2100" spc="-7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выделенных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на </a:t>
            </a:r>
            <a:r>
              <a:rPr sz="1600" spc="7" dirty="0">
                <a:latin typeface="Arial"/>
                <a:cs typeface="Arial"/>
              </a:rPr>
              <a:t>о</a:t>
            </a:r>
            <a:r>
              <a:rPr sz="1600" dirty="0">
                <a:latin typeface="Arial"/>
                <a:cs typeface="Arial"/>
              </a:rPr>
              <a:t>снове</a:t>
            </a:r>
            <a:r>
              <a:rPr sz="1600" spc="-27" dirty="0">
                <a:latin typeface="Arial"/>
                <a:cs typeface="Arial"/>
              </a:rPr>
              <a:t> </a:t>
            </a:r>
            <a:r>
              <a:rPr sz="1600" dirty="0" err="1">
                <a:latin typeface="Arial"/>
                <a:cs typeface="Arial"/>
              </a:rPr>
              <a:t>анализа</a:t>
            </a:r>
            <a:r>
              <a:rPr sz="1600" spc="-7" dirty="0">
                <a:latin typeface="Arial"/>
                <a:cs typeface="Arial"/>
              </a:rPr>
              <a:t> </a:t>
            </a:r>
            <a:r>
              <a:rPr lang="ru-RU" sz="1600" dirty="0" smtClean="0">
                <a:latin typeface="Arial"/>
                <a:cs typeface="Arial"/>
              </a:rPr>
              <a:t>региональных </a:t>
            </a:r>
            <a:r>
              <a:rPr sz="1600" dirty="0" err="1" smtClean="0">
                <a:latin typeface="Arial"/>
                <a:cs typeface="Arial"/>
              </a:rPr>
              <a:t>к</a:t>
            </a:r>
            <a:r>
              <a:rPr sz="1600" spc="7" dirty="0" err="1" smtClean="0">
                <a:latin typeface="Arial"/>
                <a:cs typeface="Arial"/>
              </a:rPr>
              <a:t>о</a:t>
            </a:r>
            <a:r>
              <a:rPr sz="1600" dirty="0" err="1" smtClean="0">
                <a:latin typeface="Arial"/>
                <a:cs typeface="Arial"/>
              </a:rPr>
              <a:t>нтро</a:t>
            </a:r>
            <a:r>
              <a:rPr sz="1600" spc="-7" dirty="0" err="1" smtClean="0">
                <a:latin typeface="Arial"/>
                <a:cs typeface="Arial"/>
              </a:rPr>
              <a:t>л</a:t>
            </a:r>
            <a:r>
              <a:rPr sz="1600" dirty="0" err="1" smtClean="0">
                <a:latin typeface="Arial"/>
                <a:cs typeface="Arial"/>
              </a:rPr>
              <a:t>ь</a:t>
            </a:r>
            <a:r>
              <a:rPr sz="1600" spc="-7" dirty="0" err="1" smtClean="0">
                <a:latin typeface="Arial"/>
                <a:cs typeface="Arial"/>
              </a:rPr>
              <a:t>н</a:t>
            </a:r>
            <a:r>
              <a:rPr sz="1600" spc="7" dirty="0" err="1" smtClean="0">
                <a:latin typeface="Arial"/>
                <a:cs typeface="Arial"/>
              </a:rPr>
              <a:t>о</a:t>
            </a:r>
            <a:r>
              <a:rPr sz="1600" spc="-7" dirty="0" err="1" smtClean="0">
                <a:latin typeface="Arial"/>
                <a:cs typeface="Arial"/>
              </a:rPr>
              <a:t>-д</a:t>
            </a:r>
            <a:r>
              <a:rPr sz="1600" dirty="0" err="1" smtClean="0">
                <a:latin typeface="Arial"/>
                <a:cs typeface="Arial"/>
              </a:rPr>
              <a:t>иа</a:t>
            </a:r>
            <a:r>
              <a:rPr sz="1600" spc="-13" dirty="0" err="1" smtClean="0">
                <a:latin typeface="Arial"/>
                <a:cs typeface="Arial"/>
              </a:rPr>
              <a:t>г</a:t>
            </a:r>
            <a:r>
              <a:rPr sz="1600" dirty="0" err="1" smtClean="0">
                <a:latin typeface="Arial"/>
                <a:cs typeface="Arial"/>
              </a:rPr>
              <a:t>ностичес</a:t>
            </a:r>
            <a:r>
              <a:rPr sz="1600" spc="-13" dirty="0" err="1" smtClean="0">
                <a:latin typeface="Arial"/>
                <a:cs typeface="Arial"/>
              </a:rPr>
              <a:t>к</a:t>
            </a:r>
            <a:r>
              <a:rPr sz="1600" dirty="0" err="1" smtClean="0">
                <a:latin typeface="Arial"/>
                <a:cs typeface="Arial"/>
              </a:rPr>
              <a:t>их</a:t>
            </a:r>
            <a:r>
              <a:rPr sz="1600" spc="-33" dirty="0" smtClean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пр</a:t>
            </a:r>
            <a:r>
              <a:rPr sz="1600" spc="7" dirty="0">
                <a:latin typeface="Arial"/>
                <a:cs typeface="Arial"/>
              </a:rPr>
              <a:t>о</a:t>
            </a:r>
            <a:r>
              <a:rPr sz="1600" spc="-7" dirty="0">
                <a:latin typeface="Arial"/>
                <a:cs typeface="Arial"/>
              </a:rPr>
              <a:t>ц</a:t>
            </a:r>
            <a:r>
              <a:rPr sz="1600" dirty="0">
                <a:latin typeface="Arial"/>
                <a:cs typeface="Arial"/>
              </a:rPr>
              <a:t>е</a:t>
            </a:r>
            <a:r>
              <a:rPr sz="1600" spc="-7" dirty="0">
                <a:latin typeface="Arial"/>
                <a:cs typeface="Arial"/>
              </a:rPr>
              <a:t>д</a:t>
            </a:r>
            <a:r>
              <a:rPr sz="1600" spc="-20" dirty="0">
                <a:latin typeface="Arial"/>
                <a:cs typeface="Arial"/>
              </a:rPr>
              <a:t>у</a:t>
            </a:r>
            <a:r>
              <a:rPr sz="1600" dirty="0">
                <a:latin typeface="Arial"/>
                <a:cs typeface="Arial"/>
              </a:rPr>
              <a:t>р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097097" y="5889685"/>
            <a:ext cx="433832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/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поддержку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практ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кам работы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с</a:t>
            </a:r>
            <a:r>
              <a:rPr sz="2100" dirty="0"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олодыми</a:t>
            </a:r>
            <a:r>
              <a:rPr sz="2100" spc="3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педагога</a:t>
            </a:r>
            <a:r>
              <a:rPr sz="2100" spc="-27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</a:t>
            </a:r>
            <a:endParaRPr sz="2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Методическое сопровождение педагогов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2341" y="920189"/>
            <a:ext cx="10515600" cy="254018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районных предметных объединений педагогов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РВЦИ МАОУ гимназия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Лаборатория педагогического мастерства (для молодых специалистов и начинающих педагогов) «От теории к практике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РВЦИ МАОУ СОШ № 4, МАОУ СОШ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Ново-Кусково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– проведение КПК в формате стажировок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региональной программы «Три горизонта»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во Всероссийском тестировании педагогов по профессиональным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компетенциям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356846" y="3448984"/>
            <a:ext cx="7579659" cy="5223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СИСТЕМА</a:t>
            </a:r>
            <a:r>
              <a:rPr kumimoji="0" lang="ru-RU" sz="4400" b="1" i="0" u="none" strike="noStrike" kern="1200" cap="none" spc="-15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 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КОНК</a:t>
            </a:r>
            <a:r>
              <a:rPr kumimoji="0" lang="ru-RU" sz="4400" b="1" i="0" u="none" strike="noStrike" kern="1200" cap="none" spc="-1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У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РСОВ </a:t>
            </a:r>
            <a:r>
              <a:rPr kumimoji="0" lang="ru-RU" sz="4400" b="1" i="0" u="none" strike="noStrike" kern="1200" cap="none" spc="5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П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РОФЕСС</a:t>
            </a:r>
            <a:r>
              <a:rPr kumimoji="0" lang="ru-RU" sz="4400" b="1" i="0" u="none" strike="noStrike" kern="1200" cap="none" spc="5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И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60469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>ОНАЛЬНОГО МАСТЕРСТВА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  <a:t/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/>
                <a:ea typeface="+mj-ea"/>
                <a:cs typeface="Garamond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6284" y="3836510"/>
            <a:ext cx="9018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Муниципальный уровень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«Учитель сельской школы»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«Мы вместе» - конкурс для молодых педагогов и их наставников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«Мастер педагогического труда по физкультурно-оздоровительной работе»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специалистов по физической культуре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«Лучший педагог технологии»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рамках деятельности РВЦИ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Фестиваль-конкурс образовательных программ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предпрофильной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подготовке и профильному обучению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 презентаций «Система школьного образования»</a:t>
            </a:r>
            <a:endParaRPr lang="ru-RU" dirty="0"/>
          </a:p>
        </p:txBody>
      </p:sp>
      <p:sp>
        <p:nvSpPr>
          <p:cNvPr id="6" name="object 2"/>
          <p:cNvSpPr/>
          <p:nvPr/>
        </p:nvSpPr>
        <p:spPr>
          <a:xfrm>
            <a:off x="626692" y="3557523"/>
            <a:ext cx="2331720" cy="1703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3897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188834" y="2313685"/>
            <a:ext cx="4870323" cy="0"/>
          </a:xfrm>
          <a:custGeom>
            <a:avLst/>
            <a:gdLst/>
            <a:ahLst/>
            <a:cxnLst/>
            <a:rect l="l" t="t" r="r" b="b"/>
            <a:pathLst>
              <a:path w="4870323">
                <a:moveTo>
                  <a:pt x="0" y="0"/>
                </a:moveTo>
                <a:lnTo>
                  <a:pt x="4870323" y="0"/>
                </a:lnTo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6493" y="0"/>
            <a:ext cx="11812524" cy="15361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27707" y="90042"/>
            <a:ext cx="8283575" cy="871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b="1" spc="-65" dirty="0" err="1">
                <a:solidFill>
                  <a:srgbClr val="2E5496"/>
                </a:solidFill>
                <a:latin typeface="Calibri"/>
                <a:cs typeface="Calibri"/>
              </a:rPr>
              <a:t>У</a:t>
            </a:r>
            <a:r>
              <a:rPr sz="2800" b="1" spc="-15" dirty="0" err="1">
                <a:solidFill>
                  <a:srgbClr val="2E5496"/>
                </a:solidFill>
                <a:latin typeface="Calibri"/>
                <a:cs typeface="Calibri"/>
              </a:rPr>
              <a:t>ча</a:t>
            </a:r>
            <a:r>
              <a:rPr sz="2800" b="1" spc="-10" dirty="0" err="1">
                <a:solidFill>
                  <a:srgbClr val="2E5496"/>
                </a:solidFill>
                <a:latin typeface="Calibri"/>
                <a:cs typeface="Calibri"/>
              </a:rPr>
              <a:t>с</a:t>
            </a:r>
            <a:r>
              <a:rPr sz="2800" b="1" spc="-15" dirty="0" err="1">
                <a:solidFill>
                  <a:srgbClr val="2E5496"/>
                </a:solidFill>
                <a:latin typeface="Calibri"/>
                <a:cs typeface="Calibri"/>
              </a:rPr>
              <a:t>тие</a:t>
            </a:r>
            <a:r>
              <a:rPr sz="2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lang="ru-RU" sz="2800" b="1" spc="-200" dirty="0" err="1" smtClean="0">
                <a:solidFill>
                  <a:srgbClr val="2E5496"/>
                </a:solidFill>
                <a:latin typeface="Calibri"/>
                <a:cs typeface="Calibri"/>
              </a:rPr>
              <a:t>Асиновского</a:t>
            </a:r>
            <a:r>
              <a:rPr lang="ru-RU" sz="2800" b="1" spc="-200" dirty="0" smtClean="0">
                <a:solidFill>
                  <a:srgbClr val="2E5496"/>
                </a:solidFill>
                <a:latin typeface="Calibri"/>
                <a:cs typeface="Calibri"/>
              </a:rPr>
              <a:t> района</a:t>
            </a:r>
            <a:r>
              <a:rPr sz="2800" b="1" spc="-5" dirty="0" smtClean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2E5496"/>
                </a:solidFill>
                <a:latin typeface="Calibri"/>
                <a:cs typeface="Calibri"/>
              </a:rPr>
              <a:t>в</a:t>
            </a:r>
            <a:r>
              <a:rPr sz="2800" b="1" spc="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lang="ru-RU" sz="2800" b="1" spc="-20" dirty="0" smtClean="0">
                <a:solidFill>
                  <a:srgbClr val="2E5496"/>
                </a:solidFill>
                <a:latin typeface="Calibri"/>
                <a:cs typeface="Calibri"/>
              </a:rPr>
              <a:t>региональном </a:t>
            </a:r>
            <a:r>
              <a:rPr sz="2800" b="1" spc="-15" dirty="0" err="1" smtClean="0">
                <a:solidFill>
                  <a:srgbClr val="2E5496"/>
                </a:solidFill>
                <a:latin typeface="Calibri"/>
                <a:cs typeface="Calibri"/>
              </a:rPr>
              <a:t>пр</a:t>
            </a:r>
            <a:r>
              <a:rPr sz="2800" b="1" spc="-30" dirty="0" err="1" smtClean="0">
                <a:solidFill>
                  <a:srgbClr val="2E5496"/>
                </a:solidFill>
                <a:latin typeface="Calibri"/>
                <a:cs typeface="Calibri"/>
              </a:rPr>
              <a:t>о</a:t>
            </a:r>
            <a:r>
              <a:rPr sz="2800" b="1" spc="-15" dirty="0" err="1" smtClean="0">
                <a:solidFill>
                  <a:srgbClr val="2E5496"/>
                </a:solidFill>
                <a:latin typeface="Calibri"/>
                <a:cs typeface="Calibri"/>
              </a:rPr>
              <a:t>ек</a:t>
            </a:r>
            <a:r>
              <a:rPr sz="2800" b="1" spc="-35" dirty="0" err="1" smtClean="0">
                <a:solidFill>
                  <a:srgbClr val="2E5496"/>
                </a:solidFill>
                <a:latin typeface="Calibri"/>
                <a:cs typeface="Calibri"/>
              </a:rPr>
              <a:t>т</a:t>
            </a:r>
            <a:r>
              <a:rPr sz="2800" b="1" spc="-15" dirty="0" err="1" smtClean="0">
                <a:solidFill>
                  <a:srgbClr val="2E5496"/>
                </a:solidFill>
                <a:latin typeface="Calibri"/>
                <a:cs typeface="Calibri"/>
              </a:rPr>
              <a:t>е</a:t>
            </a:r>
            <a:endParaRPr sz="2800" dirty="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2800" b="1" spc="10" dirty="0" smtClean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«П</a:t>
            </a:r>
            <a:r>
              <a:rPr sz="2800" b="1" spc="-100" dirty="0">
                <a:solidFill>
                  <a:srgbClr val="2E5496"/>
                </a:solidFill>
                <a:latin typeface="Calibri"/>
                <a:cs typeface="Calibri"/>
              </a:rPr>
              <a:t>О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ДДЕ</a:t>
            </a:r>
            <a:r>
              <a:rPr sz="2800" b="1" spc="-50" dirty="0">
                <a:solidFill>
                  <a:srgbClr val="2E5496"/>
                </a:solidFill>
                <a:latin typeface="Calibri"/>
                <a:cs typeface="Calibri"/>
              </a:rPr>
              <a:t>Р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ЖКА</a:t>
            </a:r>
            <a:r>
              <a:rPr sz="2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СЕМЕЙ,</a:t>
            </a:r>
            <a:r>
              <a:rPr sz="2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2E5496"/>
                </a:solidFill>
                <a:latin typeface="Calibri"/>
                <a:cs typeface="Calibri"/>
              </a:rPr>
              <a:t>ИМЕЮЩИХ</a:t>
            </a:r>
            <a:r>
              <a:rPr sz="2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Д</a:t>
            </a:r>
            <a:r>
              <a:rPr sz="2800" b="1" spc="-25" dirty="0">
                <a:solidFill>
                  <a:srgbClr val="2E5496"/>
                </a:solidFill>
                <a:latin typeface="Calibri"/>
                <a:cs typeface="Calibri"/>
              </a:rPr>
              <a:t>Е</a:t>
            </a:r>
            <a:r>
              <a:rPr sz="2800" b="1" spc="-20" dirty="0">
                <a:solidFill>
                  <a:srgbClr val="2E5496"/>
                </a:solidFill>
                <a:latin typeface="Calibri"/>
                <a:cs typeface="Calibri"/>
              </a:rPr>
              <a:t>ТЕЙ»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56971" y="1069847"/>
            <a:ext cx="10274808" cy="9265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7794" y="1102105"/>
            <a:ext cx="10114915" cy="835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635" algn="just">
              <a:lnSpc>
                <a:spcPct val="100000"/>
              </a:lnSpc>
              <a:tabLst>
                <a:tab pos="1005840" algn="l"/>
                <a:tab pos="2070100" algn="l"/>
                <a:tab pos="3016250" algn="l"/>
                <a:tab pos="3519804" algn="l"/>
                <a:tab pos="4460240" algn="l"/>
                <a:tab pos="5499735" algn="l"/>
                <a:tab pos="6209665" algn="l"/>
                <a:tab pos="6458585" algn="l"/>
                <a:tab pos="7459345" algn="l"/>
                <a:tab pos="7849870" algn="l"/>
                <a:tab pos="8415655" algn="l"/>
                <a:tab pos="8924290" algn="l"/>
              </a:tabLst>
            </a:pPr>
            <a:r>
              <a:rPr sz="1800" b="1" u="heavy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u="heavy" spc="-20" dirty="0">
                <a:solidFill>
                  <a:srgbClr val="01479D"/>
                </a:solidFill>
                <a:latin typeface="Calibri"/>
                <a:cs typeface="Calibri"/>
              </a:rPr>
              <a:t>З</a:t>
            </a:r>
            <a:r>
              <a:rPr sz="1800" b="1" u="heavy" dirty="0">
                <a:solidFill>
                  <a:srgbClr val="01479D"/>
                </a:solidFill>
                <a:latin typeface="Calibri"/>
                <a:cs typeface="Calibri"/>
              </a:rPr>
              <a:t>АД</a:t>
            </a:r>
            <a:r>
              <a:rPr sz="1800" b="1" u="heavy" spc="-105" dirty="0">
                <a:solidFill>
                  <a:srgbClr val="01479D"/>
                </a:solidFill>
                <a:latin typeface="Calibri"/>
                <a:cs typeface="Calibri"/>
              </a:rPr>
              <a:t>А</a:t>
            </a:r>
            <a:r>
              <a:rPr sz="1800" b="1" u="heavy" dirty="0">
                <a:solidFill>
                  <a:srgbClr val="01479D"/>
                </a:solidFill>
                <a:latin typeface="Calibri"/>
                <a:cs typeface="Calibri"/>
              </a:rPr>
              <a:t>ЧА</a:t>
            </a:r>
            <a:r>
              <a:rPr sz="1800" b="1" u="heavy" spc="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u="heavy" spc="-5" dirty="0">
                <a:solidFill>
                  <a:srgbClr val="01479D"/>
                </a:solidFill>
                <a:latin typeface="Calibri"/>
                <a:cs typeface="Calibri"/>
              </a:rPr>
              <a:t>: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	с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з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д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н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е	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л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ий	для	ранн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	раз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ия	</a:t>
            </a:r>
            <a:r>
              <a:rPr sz="1800" b="1" spc="-30" dirty="0">
                <a:solidFill>
                  <a:srgbClr val="01479D"/>
                </a:solidFill>
                <a:latin typeface="Calibri"/>
                <a:cs typeface="Calibri"/>
              </a:rPr>
              <a:t>д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й	в	во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з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рас</a:t>
            </a:r>
            <a:r>
              <a:rPr sz="1800" b="1" spc="-3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е	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д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	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тре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х	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л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spc="-7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,	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р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ал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за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ц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ия пр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раммы</a:t>
            </a:r>
            <a:r>
              <a:rPr sz="1800" b="1" spc="6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п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</a:t>
            </a:r>
            <a:r>
              <a:rPr sz="1800" b="1" spc="-35" dirty="0">
                <a:solidFill>
                  <a:srgbClr val="01479D"/>
                </a:solidFill>
                <a:latin typeface="Calibri"/>
                <a:cs typeface="Calibri"/>
              </a:rPr>
              <a:t>хо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л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spc="-25" dirty="0">
                <a:solidFill>
                  <a:srgbClr val="01479D"/>
                </a:solidFill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о-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п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да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г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ги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ч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с</a:t>
            </a:r>
            <a:r>
              <a:rPr sz="1800" b="1" spc="-50" dirty="0">
                <a:solidFill>
                  <a:srgbClr val="01479D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ой,</a:t>
            </a:r>
            <a:r>
              <a:rPr sz="1800" b="1" spc="6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м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spc="-60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дич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с</a:t>
            </a:r>
            <a:r>
              <a:rPr sz="1800" b="1" spc="-40" dirty="0">
                <a:solidFill>
                  <a:srgbClr val="01479D"/>
                </a:solidFill>
                <a:latin typeface="Calibri"/>
                <a:cs typeface="Calibri"/>
              </a:rPr>
              <a:t>к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й</a:t>
            </a:r>
            <a:r>
              <a:rPr sz="1800" b="1" spc="5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</a:t>
            </a:r>
            <a:r>
              <a:rPr sz="1800" b="1" spc="6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40" dirty="0">
                <a:solidFill>
                  <a:srgbClr val="01479D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онс</a:t>
            </a:r>
            <a:r>
              <a:rPr sz="1800" b="1" spc="-65" dirty="0">
                <a:solidFill>
                  <a:srgbClr val="01479D"/>
                </a:solidFill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л</a:t>
            </a:r>
            <a:r>
              <a:rPr sz="1800" b="1" spc="-65" dirty="0">
                <a:solidFill>
                  <a:srgbClr val="01479D"/>
                </a:solidFill>
                <a:latin typeface="Calibri"/>
                <a:cs typeface="Calibri"/>
              </a:rPr>
              <a:t>ь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а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ив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ой</a:t>
            </a:r>
            <a:r>
              <a:rPr sz="1800" b="1" spc="70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01479D"/>
                </a:solidFill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ом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щи</a:t>
            </a:r>
            <a:r>
              <a:rPr sz="1800" b="1" spc="50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р</a:t>
            </a:r>
            <a:r>
              <a:rPr sz="1800" b="1" spc="-45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ди</a:t>
            </a:r>
            <a:r>
              <a:rPr sz="1800" b="1" spc="-30" dirty="0">
                <a:solidFill>
                  <a:srgbClr val="01479D"/>
                </a:solidFill>
                <a:latin typeface="Calibri"/>
                <a:cs typeface="Calibri"/>
              </a:rPr>
              <a:t>те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лям</a:t>
            </a:r>
            <a:r>
              <a:rPr sz="1800" b="1" spc="65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д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т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й, п</a:t>
            </a:r>
            <a:r>
              <a:rPr sz="1800" b="1" spc="-40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лу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ч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аю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щ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их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01479D"/>
                </a:solidFill>
                <a:latin typeface="Calibri"/>
                <a:cs typeface="Calibri"/>
              </a:rPr>
              <a:t>д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ош</a:t>
            </a:r>
            <a:r>
              <a:rPr sz="1800" b="1" spc="-45" dirty="0">
                <a:solidFill>
                  <a:srgbClr val="01479D"/>
                </a:solidFill>
                <a:latin typeface="Calibri"/>
                <a:cs typeface="Calibri"/>
              </a:rPr>
              <a:t>к</a:t>
            </a:r>
            <a:r>
              <a:rPr sz="1800" b="1" spc="-35" dirty="0">
                <a:solidFill>
                  <a:srgbClr val="01479D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льное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об</a:t>
            </a:r>
            <a:r>
              <a:rPr sz="1800" b="1" spc="5" dirty="0">
                <a:solidFill>
                  <a:srgbClr val="01479D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азо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ание в</a:t>
            </a:r>
            <a:r>
              <a:rPr sz="1800" b="1" spc="-30" dirty="0">
                <a:solidFill>
                  <a:srgbClr val="01479D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сем</a:t>
            </a:r>
            <a:r>
              <a:rPr sz="1800" b="1" spc="-10" dirty="0">
                <a:solidFill>
                  <a:srgbClr val="01479D"/>
                </a:solidFill>
                <a:latin typeface="Calibri"/>
                <a:cs typeface="Calibri"/>
              </a:rPr>
              <a:t>ь</a:t>
            </a:r>
            <a:r>
              <a:rPr sz="1800" b="1" dirty="0">
                <a:solidFill>
                  <a:srgbClr val="01479D"/>
                </a:solidFill>
                <a:latin typeface="Calibri"/>
                <a:cs typeface="Calibri"/>
              </a:rPr>
              <a:t>е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9831" y="6632447"/>
            <a:ext cx="9227820" cy="2255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4695" y="99060"/>
            <a:ext cx="923544" cy="8778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17" name="object 19"/>
          <p:cNvGraphicFramePr>
            <a:graphicFrameLocks noGrp="1"/>
          </p:cNvGraphicFramePr>
          <p:nvPr/>
        </p:nvGraphicFramePr>
        <p:xfrm>
          <a:off x="6221505" y="2492438"/>
          <a:ext cx="5674659" cy="27603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30817"/>
                <a:gridCol w="2643842"/>
              </a:tblGrid>
              <a:tr h="291427"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800" spc="-1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ходного</a:t>
                      </a:r>
                      <a:r>
                        <a:rPr sz="18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ня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 marR="233679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детский сад «Рыбка»</a:t>
                      </a:r>
                      <a:endParaRPr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23207">
                <a:tc>
                  <a:txBody>
                    <a:bodyPr/>
                    <a:lstStyle/>
                    <a:p>
                      <a:pPr marL="86995" marR="173355">
                        <a:lnSpc>
                          <a:spcPct val="100099"/>
                        </a:lnSpc>
                      </a:pP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гр</a:t>
                      </a:r>
                      <a:r>
                        <a:rPr sz="1800" spc="-1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ппы</a:t>
                      </a:r>
                      <a:r>
                        <a:rPr sz="18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кратковре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ого пре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бы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ван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800" spc="-5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spc="-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6995" marR="173355">
                        <a:lnSpc>
                          <a:spcPct val="100099"/>
                        </a:lnSpc>
                      </a:pP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</a:t>
                      </a:r>
                      <a:r>
                        <a:rPr sz="18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</a:t>
                      </a:r>
                      <a:r>
                        <a:rPr sz="1800" spc="-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рас</a:t>
                      </a:r>
                      <a:r>
                        <a:rPr sz="18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гр</a:t>
                      </a:r>
                      <a:r>
                        <a:rPr sz="1800" spc="-1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ппы</a:t>
                      </a:r>
                      <a:r>
                        <a:rPr sz="18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дл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sz="18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етей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ра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него возрас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а,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spc="-1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6995" marR="173355">
                        <a:lnSpc>
                          <a:spcPct val="100099"/>
                        </a:lnSpc>
                      </a:pPr>
                      <a:r>
                        <a:rPr sz="1800" spc="-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етей</a:t>
                      </a:r>
                      <a:r>
                        <a:rPr sz="1800" spc="-2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sz="18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ВЗ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ГДО при сельских ОО</a:t>
                      </a:r>
                    </a:p>
                    <a:p>
                      <a:pPr marL="8763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детский сад «Рыбка»</a:t>
                      </a:r>
                    </a:p>
                    <a:p>
                      <a:pPr marL="87630">
                        <a:lnSpc>
                          <a:spcPct val="100000"/>
                        </a:lnSpc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все ДОУ</a:t>
                      </a:r>
                      <a:endParaRPr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68340"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се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сор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ая</a:t>
                      </a:r>
                      <a:r>
                        <a:rPr sz="1800" spc="-5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ко</a:t>
                      </a:r>
                      <a:r>
                        <a:rPr sz="1800" spc="5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sz="1800" dirty="0">
                          <a:latin typeface="Times New Roman" pitchFamily="18" charset="0"/>
                          <a:cs typeface="Times New Roman" pitchFamily="18" charset="0"/>
                        </a:rPr>
                        <a:t>ната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детский сад «Рыбка», детский сад «Солнышко», детский сад «Радуга», детский сад «Пчёлка»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05435" y="2474259"/>
            <a:ext cx="41237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поддержки раннего развития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консультационный центр по оказанию методической, психологической, диагностической и консультативной помощи для родителей несовершеннолетних детей дошкольного возраста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 70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обращений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34660" y="1999596"/>
            <a:ext cx="4080797" cy="259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ts val="1250"/>
              </a:lnSpc>
            </a:pPr>
            <a:r>
              <a:rPr lang="ru-RU" spc="-5" dirty="0" smtClean="0">
                <a:solidFill>
                  <a:srgbClr val="5F7492"/>
                </a:solidFill>
                <a:latin typeface="Arial"/>
                <a:cs typeface="Arial"/>
              </a:rPr>
              <a:t>И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НЫЕ</a:t>
            </a:r>
            <a:r>
              <a:rPr lang="ru-RU" spc="-40" dirty="0" smtClean="0">
                <a:solidFill>
                  <a:srgbClr val="5F7492"/>
                </a:solidFill>
                <a:latin typeface="Arial"/>
                <a:cs typeface="Arial"/>
              </a:rPr>
              <a:t> 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Ф</a:t>
            </a:r>
            <a:r>
              <a:rPr lang="ru-RU" spc="-5" dirty="0" smtClean="0">
                <a:solidFill>
                  <a:srgbClr val="5F7492"/>
                </a:solidFill>
                <a:latin typeface="Arial"/>
                <a:cs typeface="Arial"/>
              </a:rPr>
              <a:t>О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Р</a:t>
            </a:r>
            <a:r>
              <a:rPr lang="ru-RU" spc="-5" dirty="0" smtClean="0">
                <a:solidFill>
                  <a:srgbClr val="5F7492"/>
                </a:solidFill>
                <a:latin typeface="Arial"/>
                <a:cs typeface="Arial"/>
              </a:rPr>
              <a:t>М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Ы</a:t>
            </a:r>
            <a:r>
              <a:rPr lang="ru-RU" spc="-30" dirty="0" smtClean="0">
                <a:solidFill>
                  <a:srgbClr val="5F7492"/>
                </a:solidFill>
                <a:latin typeface="Arial"/>
                <a:cs typeface="Arial"/>
              </a:rPr>
              <a:t> 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С</a:t>
            </a:r>
            <a:r>
              <a:rPr lang="ru-RU" spc="-10" dirty="0" smtClean="0">
                <a:solidFill>
                  <a:srgbClr val="5F7492"/>
                </a:solidFill>
                <a:latin typeface="Arial"/>
                <a:cs typeface="Arial"/>
              </a:rPr>
              <a:t>О</a:t>
            </a:r>
            <a:r>
              <a:rPr lang="ru-RU" spc="-5" dirty="0" smtClean="0">
                <a:solidFill>
                  <a:srgbClr val="5F7492"/>
                </a:solidFill>
                <a:latin typeface="Arial"/>
                <a:cs typeface="Arial"/>
              </a:rPr>
              <a:t>П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Р</a:t>
            </a:r>
            <a:r>
              <a:rPr lang="ru-RU" spc="-10" dirty="0" smtClean="0">
                <a:solidFill>
                  <a:srgbClr val="5F7492"/>
                </a:solidFill>
                <a:latin typeface="Arial"/>
                <a:cs typeface="Arial"/>
              </a:rPr>
              <a:t>О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В</a:t>
            </a:r>
            <a:r>
              <a:rPr lang="ru-RU" spc="-10" dirty="0" smtClean="0">
                <a:solidFill>
                  <a:srgbClr val="5F7492"/>
                </a:solidFill>
                <a:latin typeface="Arial"/>
                <a:cs typeface="Arial"/>
              </a:rPr>
              <a:t>О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ЖД</a:t>
            </a:r>
            <a:r>
              <a:rPr lang="ru-RU" spc="-10" dirty="0" smtClean="0">
                <a:solidFill>
                  <a:srgbClr val="5F7492"/>
                </a:solidFill>
                <a:latin typeface="Arial"/>
                <a:cs typeface="Arial"/>
              </a:rPr>
              <a:t>ЕН</a:t>
            </a:r>
            <a:r>
              <a:rPr lang="ru-RU" spc="-5" dirty="0" smtClean="0">
                <a:solidFill>
                  <a:srgbClr val="5F7492"/>
                </a:solidFill>
                <a:latin typeface="Arial"/>
                <a:cs typeface="Arial"/>
              </a:rPr>
              <a:t>И</a:t>
            </a:r>
            <a:r>
              <a:rPr lang="ru-RU" dirty="0" smtClean="0">
                <a:solidFill>
                  <a:srgbClr val="5F7492"/>
                </a:solidFill>
                <a:latin typeface="Arial"/>
                <a:cs typeface="Arial"/>
              </a:rPr>
              <a:t>Я</a:t>
            </a:r>
            <a:endParaRPr lang="ru-RU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376" y="365125"/>
            <a:ext cx="9417424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b="1" spc="-65" dirty="0" smtClean="0">
                <a:solidFill>
                  <a:srgbClr val="2E5496"/>
                </a:solidFill>
                <a:latin typeface="Calibri"/>
                <a:cs typeface="Calibri"/>
              </a:rPr>
              <a:t/>
            </a:r>
            <a:br>
              <a:rPr lang="ru-RU" b="1" spc="-65" dirty="0" smtClean="0">
                <a:solidFill>
                  <a:srgbClr val="2E5496"/>
                </a:solidFill>
                <a:latin typeface="Calibri"/>
                <a:cs typeface="Calibri"/>
              </a:rPr>
            </a:br>
            <a:r>
              <a:rPr lang="ru-RU" b="1" spc="-65" dirty="0" smtClean="0">
                <a:solidFill>
                  <a:srgbClr val="2E5496"/>
                </a:solidFill>
                <a:latin typeface="Calibri"/>
                <a:cs typeface="Calibri"/>
              </a:rPr>
              <a:t>       </a:t>
            </a:r>
            <a:r>
              <a:rPr lang="ru-RU" sz="4000" b="1" spc="-65" dirty="0" smtClean="0">
                <a:solidFill>
                  <a:srgbClr val="2E5496"/>
                </a:solidFill>
                <a:latin typeface="Calibri"/>
                <a:cs typeface="Calibri"/>
              </a:rPr>
              <a:t>У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ча</a:t>
            </a:r>
            <a:r>
              <a:rPr lang="ru-RU" sz="4000" b="1" spc="-10" dirty="0" smtClean="0">
                <a:solidFill>
                  <a:srgbClr val="2E5496"/>
                </a:solidFill>
                <a:latin typeface="Calibri"/>
                <a:cs typeface="Calibri"/>
              </a:rPr>
              <a:t>с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тие</a:t>
            </a:r>
            <a:r>
              <a:rPr lang="ru-RU" sz="4000" b="1" spc="10" dirty="0" smtClean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lang="ru-RU" sz="4000" b="1" spc="-200" dirty="0" err="1" smtClean="0">
                <a:solidFill>
                  <a:srgbClr val="2E5496"/>
                </a:solidFill>
                <a:latin typeface="Calibri"/>
                <a:cs typeface="Calibri"/>
              </a:rPr>
              <a:t>Асиновского</a:t>
            </a:r>
            <a:r>
              <a:rPr lang="ru-RU" sz="4000" b="1" spc="-200" dirty="0" smtClean="0">
                <a:solidFill>
                  <a:srgbClr val="2E5496"/>
                </a:solidFill>
                <a:latin typeface="Calibri"/>
                <a:cs typeface="Calibri"/>
              </a:rPr>
              <a:t> района</a:t>
            </a:r>
            <a:r>
              <a:rPr lang="ru-RU" sz="4000" b="1" spc="-5" dirty="0" smtClean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в</a:t>
            </a:r>
            <a:r>
              <a:rPr lang="ru-RU" sz="4000" b="1" spc="15" dirty="0" smtClean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lang="ru-RU" sz="4000" b="1" spc="-20" dirty="0" smtClean="0">
                <a:solidFill>
                  <a:srgbClr val="2E5496"/>
                </a:solidFill>
                <a:latin typeface="Calibri"/>
                <a:cs typeface="Calibri"/>
              </a:rPr>
              <a:t>региональном 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пр</a:t>
            </a:r>
            <a:r>
              <a:rPr lang="ru-RU" sz="4000" b="1" spc="-30" dirty="0" smtClean="0">
                <a:solidFill>
                  <a:srgbClr val="2E5496"/>
                </a:solidFill>
                <a:latin typeface="Calibri"/>
                <a:cs typeface="Calibri"/>
              </a:rPr>
              <a:t>о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ек</a:t>
            </a:r>
            <a:r>
              <a:rPr lang="ru-RU" sz="4000" b="1" spc="-35" dirty="0" smtClean="0">
                <a:solidFill>
                  <a:srgbClr val="2E5496"/>
                </a:solidFill>
                <a:latin typeface="Calibri"/>
                <a:cs typeface="Calibri"/>
              </a:rPr>
              <a:t>т</a:t>
            </a:r>
            <a:r>
              <a:rPr lang="ru-RU" sz="4000" b="1" spc="-15" dirty="0" smtClean="0">
                <a:solidFill>
                  <a:srgbClr val="2E5496"/>
                </a:solidFill>
                <a:latin typeface="Calibri"/>
                <a:cs typeface="Calibri"/>
              </a:rPr>
              <a:t>е</a:t>
            </a:r>
            <a:r>
              <a:rPr lang="ru-RU" sz="4000" dirty="0" smtClean="0">
                <a:latin typeface="Calibri"/>
                <a:cs typeface="Calibri"/>
              </a:rPr>
              <a:t>  </a:t>
            </a:r>
            <a:br>
              <a:rPr lang="ru-RU" sz="4000" dirty="0" smtClean="0">
                <a:latin typeface="Calibri"/>
                <a:cs typeface="Calibri"/>
              </a:rPr>
            </a:br>
            <a:r>
              <a:rPr lang="ru-RU" sz="4000" b="1" spc="-20" dirty="0" smtClean="0">
                <a:solidFill>
                  <a:srgbClr val="2E5496"/>
                </a:solidFill>
                <a:latin typeface="Calibri"/>
                <a:cs typeface="Calibri"/>
              </a:rPr>
              <a:t>«Социальная активность»</a:t>
            </a:r>
            <a:r>
              <a:rPr lang="ru-RU" dirty="0" smtClean="0">
                <a:latin typeface="Calibri"/>
                <a:cs typeface="Calibri"/>
              </a:rPr>
              <a:t/>
            </a:r>
            <a:br>
              <a:rPr lang="ru-RU" dirty="0" smtClean="0">
                <a:latin typeface="Calibri"/>
                <a:cs typeface="Calibri"/>
              </a:rPr>
            </a:br>
            <a:endParaRPr lang="ru-RU" dirty="0"/>
          </a:p>
        </p:txBody>
      </p:sp>
      <p:sp>
        <p:nvSpPr>
          <p:cNvPr id="4" name="object 83"/>
          <p:cNvSpPr txBox="1">
            <a:spLocks noGrp="1"/>
          </p:cNvSpPr>
          <p:nvPr>
            <p:ph idx="1"/>
          </p:nvPr>
        </p:nvSpPr>
        <p:spPr>
          <a:xfrm>
            <a:off x="493059" y="1825625"/>
            <a:ext cx="5746375" cy="430887"/>
          </a:xfrm>
          <a:prstGeom prst="rect">
            <a:avLst/>
          </a:prstGeom>
          <a:solidFill>
            <a:srgbClr val="F1F1F1"/>
          </a:solidFill>
          <a:ln w="9144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313" marR="180340" indent="1588">
              <a:lnSpc>
                <a:spcPct val="100000"/>
              </a:lnSpc>
              <a:buNone/>
            </a:pP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К </a:t>
            </a:r>
            <a:r>
              <a:rPr sz="1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«Российско</a:t>
            </a:r>
            <a:r>
              <a:rPr sz="1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дви</a:t>
            </a:r>
            <a:r>
              <a:rPr sz="1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ж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ению</a:t>
            </a:r>
            <a:r>
              <a:rPr sz="1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ш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кольников»</a:t>
            </a:r>
            <a:r>
              <a:rPr sz="1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в 2018</a:t>
            </a:r>
            <a:r>
              <a:rPr sz="14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го</a:t>
            </a:r>
            <a:r>
              <a:rPr sz="1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400" b="1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1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 err="1">
                <a:solidFill>
                  <a:srgbClr val="001F5F"/>
                </a:solidFill>
                <a:latin typeface="Times New Roman"/>
                <a:cs typeface="Times New Roman"/>
              </a:rPr>
              <a:t>подкл</a:t>
            </a:r>
            <a:r>
              <a:rPr sz="1400" b="1" spc="-5" dirty="0" err="1">
                <a:solidFill>
                  <a:srgbClr val="001F5F"/>
                </a:solidFill>
                <a:latin typeface="Times New Roman"/>
                <a:cs typeface="Times New Roman"/>
              </a:rPr>
              <a:t>ю</a:t>
            </a:r>
            <a:r>
              <a:rPr sz="1400" b="1" dirty="0" err="1">
                <a:solidFill>
                  <a:srgbClr val="001F5F"/>
                </a:solidFill>
                <a:latin typeface="Times New Roman"/>
                <a:cs typeface="Times New Roman"/>
              </a:rPr>
              <a:t>чи</a:t>
            </a:r>
            <a:r>
              <a:rPr sz="1400" b="1" spc="5" dirty="0" err="1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400" b="1" dirty="0" err="1">
                <a:solidFill>
                  <a:srgbClr val="001F5F"/>
                </a:solidFill>
                <a:latin typeface="Times New Roman"/>
                <a:cs typeface="Times New Roman"/>
              </a:rPr>
              <a:t>ись</a:t>
            </a:r>
            <a:r>
              <a:rPr sz="1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2</a:t>
            </a:r>
            <a:r>
              <a:rPr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обще</a:t>
            </a:r>
            <a:r>
              <a:rPr sz="1400" b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образовате</a:t>
            </a:r>
            <a:r>
              <a:rPr sz="1400" b="1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400" b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ьны</a:t>
            </a:r>
            <a:r>
              <a:rPr lang="ru-RU"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b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организаци</a:t>
            </a:r>
            <a:r>
              <a:rPr lang="ru-RU" sz="1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400" b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горо</a:t>
            </a:r>
            <a:r>
              <a:rPr sz="1400" b="1" spc="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400" b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400" b="1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6" name="object 17"/>
          <p:cNvSpPr/>
          <p:nvPr/>
        </p:nvSpPr>
        <p:spPr>
          <a:xfrm>
            <a:off x="327300" y="269121"/>
            <a:ext cx="1150620" cy="11414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78072" y="2660904"/>
            <a:ext cx="264295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Ключевые мероприятия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939" y="3164540"/>
            <a:ext cx="654714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Утверждение модели развития наставничества в образовательной организации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317" y="3774141"/>
            <a:ext cx="653280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Утверждение модели функционирования отрядов поддержки добровольчества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905" y="4464424"/>
            <a:ext cx="654014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Утверждение  модели функционирования объединений полезного действия по популяризации ЗОЖ на базе образовательных организаций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299" y="5172635"/>
            <a:ext cx="651288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Создание единой информационной системы взаимодействия отрядов поддержки добровольчества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54091" y="1828620"/>
            <a:ext cx="324345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Целевые показатели в </a:t>
            </a:r>
            <a:r>
              <a:rPr lang="ru-RU" b="1" dirty="0" err="1" smtClean="0">
                <a:solidFill>
                  <a:srgbClr val="FF0000"/>
                </a:solidFill>
              </a:rPr>
              <a:t>Асиновском</a:t>
            </a:r>
            <a:r>
              <a:rPr lang="ru-RU" b="1" dirty="0" smtClean="0">
                <a:solidFill>
                  <a:srgbClr val="FF0000"/>
                </a:solidFill>
              </a:rPr>
              <a:t> районе– 2024г.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92767" y="2926080"/>
            <a:ext cx="437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В районе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внедрена целевая модель развития наставничества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11035" y="3904488"/>
            <a:ext cx="42121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14 образовательных организациях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созданы и функционируют отряды поддержки добровольчества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763435" y="5056094"/>
            <a:ext cx="407894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обучающихся, вовлеченных в деятельность общественных объединений на базе образовательных организаций общего образования  - 60%</a:t>
            </a:r>
            <a:endParaRPr lang="ru-RU" sz="1400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1224" y="365125"/>
            <a:ext cx="6305176" cy="17176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ОБЩЕГО ОБРАЗОВАНИЯ АСИНОВСКОГО РАЙОНА</a:t>
            </a:r>
            <a:endParaRPr lang="ru-RU" dirty="0"/>
          </a:p>
        </p:txBody>
      </p:sp>
      <p:pic>
        <p:nvPicPr>
          <p:cNvPr id="1026" name="Picture 2" descr="http://towiki.ru/w/images/2/29/%D0%90%D1%81%D0%B8%D0%BD%D0%BE%D0%B2%D1%81%D0%BA%D0%B8%D0%B9_%D1%80%D0%B0%D0%B9%D0%BE%D0%BD_%28%D1%81%D1%85%D0%B5%D0%BC%D0%B0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27177" cy="425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2634" y="4618038"/>
            <a:ext cx="34417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 общеобразовательных  школ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4615 обучающихся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363" y="4253011"/>
            <a:ext cx="22428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детских  садов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9 ГДО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2007 воспитанников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43885" y="4359245"/>
            <a:ext cx="373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организации дополнительного  образования детей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2553  человека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886700" y="2244725"/>
            <a:ext cx="2565400" cy="2008286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2634" y="5426294"/>
            <a:ext cx="3136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общеобразовательная школа  для детей с ограниченными  возможностями здоровья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49700" y="5374412"/>
            <a:ext cx="48196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консультационный центр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оказанию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психологической, диагностической и консультативной помощи для родителей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несовершеннолетних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дошкольного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506075" y="3016519"/>
            <a:ext cx="9959783" cy="3285669"/>
            <a:chOff x="914564" y="1143497"/>
            <a:chExt cx="9959783" cy="328566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914564" y="1143497"/>
              <a:ext cx="2347250" cy="41351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/>
            <p:cNvSpPr txBox="1"/>
            <p:nvPr/>
          </p:nvSpPr>
          <p:spPr>
            <a:xfrm>
              <a:off x="8274582" y="3689473"/>
              <a:ext cx="2599765" cy="7396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0" rIns="45720" bIns="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 smtClean="0"/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ОО, работающие в две смены, % - 28</a:t>
              </a: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Доля детей, обучающихся во вторую смену, % - 22,6</a:t>
              </a:r>
              <a:endParaRPr lang="ru-RU" sz="14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6561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5810250" y="1215389"/>
            <a:ext cx="652780" cy="637540"/>
          </a:xfrm>
          <a:custGeom>
            <a:avLst/>
            <a:gdLst/>
            <a:ahLst/>
            <a:cxnLst/>
            <a:rect l="l" t="t" r="r" b="b"/>
            <a:pathLst>
              <a:path w="652779" h="637539">
                <a:moveTo>
                  <a:pt x="0" y="318515"/>
                </a:moveTo>
                <a:lnTo>
                  <a:pt x="4269" y="266855"/>
                </a:lnTo>
                <a:lnTo>
                  <a:pt x="16629" y="217846"/>
                </a:lnTo>
                <a:lnTo>
                  <a:pt x="36409" y="172146"/>
                </a:lnTo>
                <a:lnTo>
                  <a:pt x="62935" y="130411"/>
                </a:lnTo>
                <a:lnTo>
                  <a:pt x="95535" y="93297"/>
                </a:lnTo>
                <a:lnTo>
                  <a:pt x="133538" y="61459"/>
                </a:lnTo>
                <a:lnTo>
                  <a:pt x="176272" y="35555"/>
                </a:lnTo>
                <a:lnTo>
                  <a:pt x="223064" y="16239"/>
                </a:lnTo>
                <a:lnTo>
                  <a:pt x="273243" y="4169"/>
                </a:lnTo>
                <a:lnTo>
                  <a:pt x="326136" y="0"/>
                </a:lnTo>
                <a:lnTo>
                  <a:pt x="352879" y="1055"/>
                </a:lnTo>
                <a:lnTo>
                  <a:pt x="404499" y="9257"/>
                </a:lnTo>
                <a:lnTo>
                  <a:pt x="453068" y="25032"/>
                </a:lnTo>
                <a:lnTo>
                  <a:pt x="497915" y="47724"/>
                </a:lnTo>
                <a:lnTo>
                  <a:pt x="538367" y="76678"/>
                </a:lnTo>
                <a:lnTo>
                  <a:pt x="573753" y="111235"/>
                </a:lnTo>
                <a:lnTo>
                  <a:pt x="603401" y="150742"/>
                </a:lnTo>
                <a:lnTo>
                  <a:pt x="626637" y="194542"/>
                </a:lnTo>
                <a:lnTo>
                  <a:pt x="642791" y="241978"/>
                </a:lnTo>
                <a:lnTo>
                  <a:pt x="651190" y="292394"/>
                </a:lnTo>
                <a:lnTo>
                  <a:pt x="652272" y="318515"/>
                </a:lnTo>
                <a:lnTo>
                  <a:pt x="651190" y="344637"/>
                </a:lnTo>
                <a:lnTo>
                  <a:pt x="642791" y="395053"/>
                </a:lnTo>
                <a:lnTo>
                  <a:pt x="626637" y="442489"/>
                </a:lnTo>
                <a:lnTo>
                  <a:pt x="603401" y="486289"/>
                </a:lnTo>
                <a:lnTo>
                  <a:pt x="573753" y="525796"/>
                </a:lnTo>
                <a:lnTo>
                  <a:pt x="538367" y="560353"/>
                </a:lnTo>
                <a:lnTo>
                  <a:pt x="497915" y="589307"/>
                </a:lnTo>
                <a:lnTo>
                  <a:pt x="453068" y="611999"/>
                </a:lnTo>
                <a:lnTo>
                  <a:pt x="404499" y="627774"/>
                </a:lnTo>
                <a:lnTo>
                  <a:pt x="352879" y="635976"/>
                </a:lnTo>
                <a:lnTo>
                  <a:pt x="326136" y="637032"/>
                </a:lnTo>
                <a:lnTo>
                  <a:pt x="299392" y="635976"/>
                </a:lnTo>
                <a:lnTo>
                  <a:pt x="247772" y="627774"/>
                </a:lnTo>
                <a:lnTo>
                  <a:pt x="199203" y="611999"/>
                </a:lnTo>
                <a:lnTo>
                  <a:pt x="154356" y="589307"/>
                </a:lnTo>
                <a:lnTo>
                  <a:pt x="113904" y="560353"/>
                </a:lnTo>
                <a:lnTo>
                  <a:pt x="78518" y="525796"/>
                </a:lnTo>
                <a:lnTo>
                  <a:pt x="48870" y="486289"/>
                </a:lnTo>
                <a:lnTo>
                  <a:pt x="25634" y="442489"/>
                </a:lnTo>
                <a:lnTo>
                  <a:pt x="9480" y="395053"/>
                </a:lnTo>
                <a:lnTo>
                  <a:pt x="1081" y="344637"/>
                </a:lnTo>
                <a:lnTo>
                  <a:pt x="0" y="3185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" y="29209"/>
            <a:ext cx="793630" cy="6828790"/>
          </a:xfrm>
          <a:custGeom>
            <a:avLst/>
            <a:gdLst/>
            <a:ahLst/>
            <a:cxnLst/>
            <a:rect l="l" t="t" r="r" b="b"/>
            <a:pathLst>
              <a:path h="6828790">
                <a:moveTo>
                  <a:pt x="0" y="0"/>
                </a:moveTo>
                <a:lnTo>
                  <a:pt x="0" y="6828790"/>
                </a:lnTo>
              </a:path>
            </a:pathLst>
          </a:custGeom>
          <a:ln w="26804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25523" y="15875"/>
            <a:ext cx="9142730" cy="0"/>
          </a:xfrm>
          <a:custGeom>
            <a:avLst/>
            <a:gdLst/>
            <a:ahLst/>
            <a:cxnLst/>
            <a:rect l="l" t="t" r="r" b="b"/>
            <a:pathLst>
              <a:path w="9142730">
                <a:moveTo>
                  <a:pt x="0" y="0"/>
                </a:moveTo>
                <a:lnTo>
                  <a:pt x="9142476" y="0"/>
                </a:lnTo>
              </a:path>
            </a:pathLst>
          </a:custGeom>
          <a:ln w="2794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 flipH="1">
            <a:off x="12146280" y="28576"/>
            <a:ext cx="45719" cy="6829425"/>
          </a:xfrm>
          <a:custGeom>
            <a:avLst/>
            <a:gdLst/>
            <a:ahLst/>
            <a:cxnLst/>
            <a:rect l="l" t="t" r="r" b="b"/>
            <a:pathLst>
              <a:path h="6829425">
                <a:moveTo>
                  <a:pt x="0" y="0"/>
                </a:moveTo>
                <a:lnTo>
                  <a:pt x="0" y="6829422"/>
                </a:lnTo>
              </a:path>
            </a:pathLst>
          </a:custGeom>
          <a:ln w="13081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275457" y="111347"/>
            <a:ext cx="437642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он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ая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</a:t>
            </a:r>
            <a:r>
              <a:rPr sz="16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sz="16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6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6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ел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ея</a:t>
            </a:r>
            <a:r>
              <a:rPr sz="16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ел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sz="1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6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1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02739" y="355142"/>
            <a:ext cx="2771140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98805"/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Ф</a:t>
            </a:r>
            <a:r>
              <a:rPr sz="1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д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2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льные</a:t>
            </a:r>
            <a:r>
              <a:rPr sz="1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200" b="1" spc="-75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дар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нные обра</a:t>
            </a:r>
            <a:r>
              <a:rPr sz="1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2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льные 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2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анда</a:t>
            </a:r>
            <a:r>
              <a:rPr sz="1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ы об</a:t>
            </a:r>
            <a:r>
              <a:rPr sz="1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щ</a:t>
            </a:r>
            <a:r>
              <a:rPr sz="1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2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обра</a:t>
            </a:r>
            <a:r>
              <a:rPr sz="1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2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200" b="1" dirty="0">
                <a:solidFill>
                  <a:srgbClr val="FFFFFF"/>
                </a:solidFill>
                <a:latin typeface="Times New Roman"/>
                <a:cs typeface="Times New Roman"/>
              </a:rPr>
              <a:t>вания</a:t>
            </a:r>
            <a:endParaRPr sz="1200" dirty="0">
              <a:latin typeface="Times New Roman"/>
              <a:cs typeface="Times New Roman"/>
            </a:endParaRPr>
          </a:p>
          <a:p>
            <a:pPr marL="12700" marR="5080">
              <a:lnSpc>
                <a:spcPts val="1200"/>
              </a:lnSpc>
              <a:spcBef>
                <a:spcPts val="35"/>
              </a:spcBef>
            </a:pP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новление</a:t>
            </a:r>
            <a:r>
              <a:rPr sz="1000" b="1" i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де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ж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ния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бщего</a:t>
            </a:r>
            <a:r>
              <a:rPr sz="1000" b="1" i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ра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вания 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в с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оот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ве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0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000" b="1" i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ключевыми</a:t>
            </a:r>
            <a:r>
              <a:rPr sz="1000" b="1" i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дач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ми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ра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000" b="1" i="1" spc="-1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ия</a:t>
            </a:r>
            <a:r>
              <a:rPr sz="10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ра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</a:t>
            </a:r>
            <a:r>
              <a:rPr sz="1000" b="1" i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000" b="1" i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вания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30910" y="4913622"/>
            <a:ext cx="2601938" cy="1944378"/>
          </a:xfrm>
          <a:custGeom>
            <a:avLst/>
            <a:gdLst/>
            <a:ahLst/>
            <a:cxnLst/>
            <a:rect l="l" t="t" r="r" b="b"/>
            <a:pathLst>
              <a:path w="1999614" h="1382395">
                <a:moveTo>
                  <a:pt x="0" y="1382268"/>
                </a:moveTo>
                <a:lnTo>
                  <a:pt x="1999488" y="1382268"/>
                </a:lnTo>
                <a:lnTo>
                  <a:pt x="1999488" y="0"/>
                </a:lnTo>
                <a:lnTo>
                  <a:pt x="0" y="0"/>
                </a:lnTo>
                <a:lnTo>
                  <a:pt x="0" y="13822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Региональный этап Всероссийского конкурса «Учитель года»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2016 – лауреат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И.Н.Ванчугова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СОШ № 4)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2018- лауреат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Л.А.Кривенцов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СОШ № 4)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Региональный этап Всероссийского конкурса «Воспитатель года»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2018 – лауреат (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А.Н.Желтова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МАДОУ № 16)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- Знак отличия за заслуги в сфере образования –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Е.Е.Захарушкина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СОШ № 4</a:t>
            </a:r>
          </a:p>
          <a:p>
            <a:endParaRPr lang="ru-RU" sz="1000" dirty="0" smtClean="0"/>
          </a:p>
          <a:p>
            <a:endParaRPr sz="1000" dirty="0"/>
          </a:p>
        </p:txBody>
      </p:sp>
      <p:sp>
        <p:nvSpPr>
          <p:cNvPr id="42" name="object 42"/>
          <p:cNvSpPr/>
          <p:nvPr/>
        </p:nvSpPr>
        <p:spPr>
          <a:xfrm>
            <a:off x="2859740" y="4900893"/>
            <a:ext cx="3487271" cy="1571625"/>
          </a:xfrm>
          <a:custGeom>
            <a:avLst/>
            <a:gdLst/>
            <a:ahLst/>
            <a:cxnLst/>
            <a:rect l="l" t="t" r="r" b="b"/>
            <a:pathLst>
              <a:path w="2011679" h="1571625">
                <a:moveTo>
                  <a:pt x="0" y="1571243"/>
                </a:moveTo>
                <a:lnTo>
                  <a:pt x="2011680" y="1571243"/>
                </a:lnTo>
                <a:lnTo>
                  <a:pt x="2011680" y="0"/>
                </a:lnTo>
                <a:lnTo>
                  <a:pt x="0" y="0"/>
                </a:lnTo>
                <a:lnTo>
                  <a:pt x="0" y="15712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Конкурс на получение денежного поощрения лучшими учителями  - 7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Региональный  конкурс «Учитель методист» 23 учителя и воспитателя, из них 19 стали победителями и призерами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Призер региональной олимпиады в области лингвистического образования для учителей русского языка и литературы –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Волошко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А.Г. (МАОУ СОШ с.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Ново-Кусково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Региональный  конкурс профессионального мастерства «Томский педагог» приняли участие 14 воспитателей, из них 8 стали победителями и призерами</a:t>
            </a:r>
          </a:p>
          <a:p>
            <a:endParaRPr sz="1000" dirty="0"/>
          </a:p>
        </p:txBody>
      </p:sp>
      <p:sp>
        <p:nvSpPr>
          <p:cNvPr id="50" name="object 50"/>
          <p:cNvSpPr/>
          <p:nvPr/>
        </p:nvSpPr>
        <p:spPr>
          <a:xfrm>
            <a:off x="6750424" y="4912659"/>
            <a:ext cx="4731334" cy="1945594"/>
          </a:xfrm>
          <a:custGeom>
            <a:avLst/>
            <a:gdLst/>
            <a:ahLst/>
            <a:cxnLst/>
            <a:rect l="l" t="t" r="r" b="b"/>
            <a:pathLst>
              <a:path w="2879090" h="1629409">
                <a:moveTo>
                  <a:pt x="0" y="1629156"/>
                </a:moveTo>
                <a:lnTo>
                  <a:pt x="2878836" y="1629156"/>
                </a:lnTo>
                <a:lnTo>
                  <a:pt x="2878836" y="0"/>
                </a:lnTo>
                <a:lnTo>
                  <a:pt x="0" y="0"/>
                </a:lnTo>
                <a:lnTo>
                  <a:pt x="0" y="16291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Региональный этап Всероссийского конкурса на лучшую организацию работы в области условий охраны труда «Успех и безопасность – 2017» – призер  МАОУ – СОШ № 4 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Областной  конкурс «Наш новый детский сад» 2018 г.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Номинация «Лучшая практика по реализации принципов ФГОС ДО»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МБДОУ детский сад «Рыбка» (3 место)</a:t>
            </a:r>
            <a:endParaRPr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1445586" y="4842332"/>
            <a:ext cx="8929370" cy="1905"/>
          </a:xfrm>
          <a:custGeom>
            <a:avLst/>
            <a:gdLst/>
            <a:ahLst/>
            <a:cxnLst/>
            <a:rect l="l" t="t" r="r" b="b"/>
            <a:pathLst>
              <a:path w="8929370" h="1904">
                <a:moveTo>
                  <a:pt x="8929116" y="1650"/>
                </a:moveTo>
                <a:lnTo>
                  <a:pt x="0" y="0"/>
                </a:lnTo>
              </a:path>
            </a:pathLst>
          </a:custGeom>
          <a:ln w="6096">
            <a:solidFill>
              <a:srgbClr val="5077A6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049047" y="485968"/>
            <a:ext cx="291020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Bef>
                <a:spcPts val="225"/>
              </a:spcBef>
            </a:pPr>
            <a:r>
              <a:rPr sz="1200" b="1" spc="-15" dirty="0" err="1" smtClean="0">
                <a:solidFill>
                  <a:srgbClr val="622422"/>
                </a:solidFill>
                <a:latin typeface="Times New Roman"/>
                <a:cs typeface="Times New Roman"/>
              </a:rPr>
              <a:t>Р</a:t>
            </a:r>
            <a:r>
              <a:rPr sz="1200" b="1" spc="-5" dirty="0" err="1" smtClean="0">
                <a:solidFill>
                  <a:srgbClr val="622422"/>
                </a:solidFill>
                <a:latin typeface="Times New Roman"/>
                <a:cs typeface="Times New Roman"/>
              </a:rPr>
              <a:t>ег</a:t>
            </a:r>
            <a:r>
              <a:rPr sz="1200" b="1" dirty="0" err="1" smtClean="0">
                <a:solidFill>
                  <a:srgbClr val="622422"/>
                </a:solidFill>
                <a:latin typeface="Times New Roman"/>
                <a:cs typeface="Times New Roman"/>
              </a:rPr>
              <a:t>ион</a:t>
            </a:r>
            <a:r>
              <a:rPr sz="1200" b="1" spc="10" dirty="0" err="1" smtClean="0">
                <a:solidFill>
                  <a:srgbClr val="622422"/>
                </a:solidFill>
                <a:latin typeface="Times New Roman"/>
                <a:cs typeface="Times New Roman"/>
              </a:rPr>
              <a:t>а</a:t>
            </a:r>
            <a:r>
              <a:rPr sz="1200" b="1" dirty="0" err="1" smtClean="0">
                <a:solidFill>
                  <a:srgbClr val="622422"/>
                </a:solidFill>
                <a:latin typeface="Times New Roman"/>
                <a:cs typeface="Times New Roman"/>
              </a:rPr>
              <a:t>льные</a:t>
            </a:r>
            <a:r>
              <a:rPr sz="1200" b="1" spc="5" dirty="0" smtClean="0">
                <a:solidFill>
                  <a:srgbClr val="622422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инн</a:t>
            </a:r>
            <a:r>
              <a:rPr sz="1200" b="1" spc="-25" dirty="0">
                <a:solidFill>
                  <a:srgbClr val="622422"/>
                </a:solidFill>
                <a:latin typeface="Times New Roman"/>
                <a:cs typeface="Times New Roman"/>
              </a:rPr>
              <a:t>о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вац</a:t>
            </a:r>
            <a:r>
              <a:rPr sz="1200" b="1" spc="-10" dirty="0">
                <a:solidFill>
                  <a:srgbClr val="622422"/>
                </a:solidFill>
                <a:latin typeface="Times New Roman"/>
                <a:cs typeface="Times New Roman"/>
              </a:rPr>
              <a:t>и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о</a:t>
            </a:r>
            <a:r>
              <a:rPr sz="1200" b="1" spc="-10" dirty="0">
                <a:solidFill>
                  <a:srgbClr val="622422"/>
                </a:solidFill>
                <a:latin typeface="Times New Roman"/>
                <a:cs typeface="Times New Roman"/>
              </a:rPr>
              <a:t>н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ные</a:t>
            </a:r>
            <a:r>
              <a:rPr sz="1200" b="1" spc="-40" dirty="0">
                <a:solidFill>
                  <a:srgbClr val="622422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пло</a:t>
            </a:r>
            <a:r>
              <a:rPr sz="1200" b="1" spc="-30" dirty="0">
                <a:solidFill>
                  <a:srgbClr val="622422"/>
                </a:solidFill>
                <a:latin typeface="Times New Roman"/>
                <a:cs typeface="Times New Roman"/>
              </a:rPr>
              <a:t>щ</a:t>
            </a:r>
            <a:r>
              <a:rPr sz="1200" b="1" dirty="0">
                <a:solidFill>
                  <a:srgbClr val="622422"/>
                </a:solidFill>
                <a:latin typeface="Times New Roman"/>
                <a:cs typeface="Times New Roman"/>
              </a:rPr>
              <a:t>адки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846353" y="4613219"/>
            <a:ext cx="223774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УЧ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ШИЕ</a:t>
            </a:r>
            <a:r>
              <a:rPr sz="1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ПЕДА</a:t>
            </a:r>
            <a:r>
              <a:rPr sz="1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2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97" name="object 71"/>
          <p:cNvSpPr txBox="1"/>
          <p:nvPr/>
        </p:nvSpPr>
        <p:spPr>
          <a:xfrm>
            <a:off x="6488033" y="4561790"/>
            <a:ext cx="416509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2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200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УЧ</a:t>
            </a:r>
            <a:r>
              <a:rPr sz="12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Ш</a:t>
            </a:r>
            <a:r>
              <a:rPr lang="ru-RU" sz="12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АЯ ОБРАЗОВАТЕЛЬНАЯ ОРГАНИЗАЦИЯ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98741" y="733245"/>
            <a:ext cx="1130923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МАОУ гимназия № 2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РВЦИ по реализации проекта «Лаборатория педагогического мастерства (для молодых специалистов и начинающих педагогов) «От теории к практике»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- РВЦИ по реализации проекта «Внеурочная деятельность как ресурс развития информационно-предметной среды»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МАОУ СОШ № 4-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РВЦИ 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реализации проекта «Построение индивидуальной траектории самоопределения обучающихся в области естественно-научного образования (подготовки медицинских кадров)».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МАОУ СОШ с.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Ново-Кусково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РВЦИ по реализации проекта «Электронная информационно образовательная среда школы как механизм развития ИКТ – компетентностей»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МАДОУ детский сад № 2 «Пчелка»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ИП ТОИПКРО «Интеллектуальное  математическое развитие дошкольников средствами инновационных технологий в процессе разнообразной детской деятельности»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етский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сад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Журавушка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 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ИП ТОИПКРО «Познание окружающего мира дошкольниками методом экспериментирования с использованием цифровой лаборатории»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етский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сад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 «Белочка»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Сеть РЦРО «Центр экологического образования»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МАДОУ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детский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сад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16 «Солнышко»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Сеть РЦРО «Центр этнокультурного образования»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МБДОУ детский сад «Рыбка»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ИП ТОИПКРО  «Внедрение в педагогический процесс современных образовательных технологий и средств, способствующих развитию когнитивной  сферы дошкольников»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ГДО МБОУ ООШ № 5 -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ЭП ТОИПКРО «Инновационная программа по ранней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профилизации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трудовому воспитанию детей дошкольного возраста «Все  работы хороши»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41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6290919"/>
            <a:ext cx="12192000" cy="441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5719" tIns="35719" rIns="35719" bIns="35719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>
              <a:cs typeface="Helvetica Light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800" y="443572"/>
            <a:ext cx="10801200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067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067" dirty="0">
                <a:latin typeface="Times New Roman" pitchFamily="18" charset="0"/>
                <a:cs typeface="Times New Roman" pitchFamily="18" charset="0"/>
              </a:rPr>
              <a:t>«Современная школа»</a:t>
            </a:r>
            <a:endParaRPr lang="ru-RU" sz="30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377" y="1880828"/>
            <a:ext cx="2196244" cy="33348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867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387" y="2439445"/>
            <a:ext cx="3204356" cy="78483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Не ниже 10 места в мире – место РФ в международном исследовании </a:t>
            </a:r>
            <a:r>
              <a:rPr lang="en-US" sz="1600" dirty="0">
                <a:solidFill>
                  <a:srgbClr val="0365C0">
                    <a:lumMod val="50000"/>
                  </a:srgbClr>
                </a:solidFill>
              </a:rPr>
              <a:t>PISA</a:t>
            </a:r>
            <a:endParaRPr lang="ru-RU" sz="1600" dirty="0">
              <a:solidFill>
                <a:srgbClr val="0365C0">
                  <a:lumMod val="5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387" y="3339545"/>
            <a:ext cx="3204356" cy="78483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10 тыс. общеобразовательных организаций в сельской местности, обновивших МТБ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333" y="4239644"/>
            <a:ext cx="3204356" cy="1031051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100% обучающихся охвачены новыми общеобразовательными программами, формирующими цифровые навыки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333" y="5381328"/>
            <a:ext cx="3204356" cy="78483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В 40% </a:t>
            </a:r>
            <a:r>
              <a:rPr lang="ru-RU" sz="1600" dirty="0" err="1">
                <a:solidFill>
                  <a:srgbClr val="0365C0">
                    <a:lumMod val="50000"/>
                  </a:srgbClr>
                </a:solidFill>
              </a:rPr>
              <a:t>образоват</a:t>
            </a:r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-х организаций создана универсальная </a:t>
            </a:r>
            <a:r>
              <a:rPr lang="ru-RU" sz="1600" dirty="0" err="1">
                <a:solidFill>
                  <a:srgbClr val="0365C0">
                    <a:lumMod val="50000"/>
                  </a:srgbClr>
                </a:solidFill>
              </a:rPr>
              <a:t>безбарьерная</a:t>
            </a:r>
            <a:r>
              <a:rPr lang="ru-RU" sz="1600" dirty="0">
                <a:solidFill>
                  <a:srgbClr val="0365C0">
                    <a:lumMod val="50000"/>
                  </a:srgbClr>
                </a:solidFill>
              </a:rPr>
              <a:t> среда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7140116" y="2330352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7" name="TextBox 26"/>
          <p:cNvSpPr txBox="1"/>
          <p:nvPr/>
        </p:nvSpPr>
        <p:spPr>
          <a:xfrm>
            <a:off x="7284132" y="1808822"/>
            <a:ext cx="4680520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Мероприятия для достижения целевых показателей.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 bwMode="auto">
          <a:xfrm>
            <a:off x="3503712" y="2404492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33" name="TextBox 32"/>
          <p:cNvSpPr txBox="1"/>
          <p:nvPr/>
        </p:nvSpPr>
        <p:spPr>
          <a:xfrm>
            <a:off x="3580700" y="1846277"/>
            <a:ext cx="3487408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Достижения в рамках проекта </a:t>
            </a:r>
            <a:r>
              <a:rPr lang="ru-RU" sz="1600" b="1" dirty="0" err="1" smtClean="0">
                <a:solidFill>
                  <a:srgbClr val="FF0000"/>
                </a:solidFill>
              </a:rPr>
              <a:t>Асиновского</a:t>
            </a:r>
            <a:r>
              <a:rPr lang="ru-RU" sz="1600" b="1" dirty="0" smtClean="0">
                <a:solidFill>
                  <a:srgbClr val="FF0000"/>
                </a:solidFill>
              </a:rPr>
              <a:t> района к </a:t>
            </a:r>
            <a:r>
              <a:rPr lang="ru-RU" sz="1600" b="1" dirty="0">
                <a:solidFill>
                  <a:srgbClr val="FF0000"/>
                </a:solidFill>
              </a:rPr>
              <a:t>2018г.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796069" y="5479050"/>
            <a:ext cx="1564824" cy="6001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200" dirty="0" smtClean="0">
                <a:solidFill>
                  <a:srgbClr val="0365C0">
                    <a:lumMod val="50000"/>
                  </a:srgbClr>
                </a:solidFill>
              </a:rPr>
              <a:t>  В 4 образовательных  </a:t>
            </a:r>
            <a:r>
              <a:rPr lang="ru-RU" sz="1200" dirty="0">
                <a:solidFill>
                  <a:srgbClr val="0365C0">
                    <a:lumMod val="50000"/>
                  </a:srgbClr>
                </a:solidFill>
              </a:rPr>
              <a:t>организациях создана </a:t>
            </a:r>
            <a:r>
              <a:rPr lang="ru-RU" sz="1200" dirty="0" err="1">
                <a:solidFill>
                  <a:srgbClr val="0365C0">
                    <a:lumMod val="50000"/>
                  </a:srgbClr>
                </a:solidFill>
              </a:rPr>
              <a:t>безбарьерная</a:t>
            </a:r>
            <a:r>
              <a:rPr lang="ru-RU" sz="1200" dirty="0">
                <a:solidFill>
                  <a:srgbClr val="0365C0">
                    <a:lumMod val="50000"/>
                  </a:srgbClr>
                </a:solidFill>
              </a:rPr>
              <a:t> среда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74016" y="5955704"/>
            <a:ext cx="1476164" cy="415498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r>
              <a:rPr lang="ru-RU" sz="1200" dirty="0"/>
              <a:t>Охват </a:t>
            </a:r>
            <a:r>
              <a:rPr lang="ru-RU" sz="1200" dirty="0" smtClean="0"/>
              <a:t>– 39  % </a:t>
            </a:r>
            <a:r>
              <a:rPr lang="ru-RU" sz="1200" dirty="0"/>
              <a:t>детей-инвалидов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0571" y="5142478"/>
            <a:ext cx="1360947" cy="80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8315" y="2472788"/>
            <a:ext cx="32593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Изменение содержания предметной области «Технология»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(МАОУ гимназия № 2 совместно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АТпромИС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69947" y="2500622"/>
            <a:ext cx="4699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роитель</a:t>
            </a:r>
            <a:r>
              <a:rPr lang="ru-RU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при</a:t>
            </a:r>
            <a:r>
              <a:rPr lang="ru-RU" spc="-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pc="1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pc="-25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pc="-2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МАОУ СОШ № 4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200 </a:t>
            </a:r>
            <a:r>
              <a:rPr lang="ru-RU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pc="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68271" y="4439604"/>
            <a:ext cx="4462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РАЗВИТИЕ МАТЕМАТИЧЕСКОГО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ЕСТЕСТВЕННО-НАУЧНОГО ОБРАЗОВАНИЯ: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60024" y="5034154"/>
            <a:ext cx="4653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числа  классов, с программами углубленного изучения предметов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15200" y="5639725"/>
            <a:ext cx="4636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ВВЕДЕНИЕ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для учащихся 8-11 классов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дополнительных внеурочных занятий по математике, физике, химии, информатике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18412" y="3140350"/>
            <a:ext cx="4443010" cy="403957"/>
          </a:xfrm>
          <a:prstGeom prst="rect">
            <a:avLst/>
          </a:prstGeom>
          <a:noFill/>
        </p:spPr>
        <p:txBody>
          <a:bodyPr wrap="square" lIns="34289" tIns="17145" rIns="34289" bIns="17145" rtlCol="0">
            <a:spAutoFit/>
          </a:bodyPr>
          <a:lstStyle/>
          <a:p>
            <a:pPr algn="l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образовательных организациях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обновлена МТБ с целью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центров коллективного пользования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69905" y="3660174"/>
            <a:ext cx="3963044" cy="588623"/>
          </a:xfrm>
          <a:prstGeom prst="rect">
            <a:avLst/>
          </a:prstGeom>
          <a:noFill/>
        </p:spPr>
        <p:txBody>
          <a:bodyPr wrap="square" lIns="34289" tIns="17145" rIns="34289" bIns="17145" rtlCol="0">
            <a:spAutoFit/>
          </a:bodyPr>
          <a:lstStyle/>
          <a:p>
            <a:pPr algn="l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 общеобразовательных программ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модернизированы с целью формирования у обучающихся ключевых цифровых навыков, отвечающих вызовам современности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16821" y="3146610"/>
            <a:ext cx="24294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 образовательных организаций имеют статус      инновационной площадки 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648636" y="3827928"/>
            <a:ext cx="260872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администрации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Асиновского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района утверждены на период 2018-2021годы: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Концепция развития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образования,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Концепция развития образовательной робототехники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xmlns="" val="23456042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921" y="26726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lang="ru-RU" dirty="0" smtClean="0">
                <a:latin typeface="Arial"/>
                <a:cs typeface="Arial"/>
              </a:rPr>
              <a:t>Обесп</a:t>
            </a:r>
            <a:r>
              <a:rPr lang="ru-RU" spc="-10" dirty="0" smtClean="0">
                <a:latin typeface="Arial"/>
                <a:cs typeface="Arial"/>
              </a:rPr>
              <a:t>е</a:t>
            </a:r>
            <a:r>
              <a:rPr lang="ru-RU" dirty="0" smtClean="0">
                <a:latin typeface="Arial"/>
                <a:cs typeface="Arial"/>
              </a:rPr>
              <a:t>ч</a:t>
            </a:r>
            <a:r>
              <a:rPr lang="ru-RU" spc="-10" dirty="0" smtClean="0">
                <a:latin typeface="Arial"/>
                <a:cs typeface="Arial"/>
              </a:rPr>
              <a:t>е</a:t>
            </a:r>
            <a:r>
              <a:rPr lang="ru-RU" dirty="0" smtClean="0">
                <a:latin typeface="Arial"/>
                <a:cs typeface="Arial"/>
              </a:rPr>
              <a:t>ние </a:t>
            </a:r>
            <a:r>
              <a:rPr lang="ru-RU" spc="5" dirty="0" smtClean="0">
                <a:latin typeface="Arial"/>
                <a:cs typeface="Arial"/>
              </a:rPr>
              <a:t>к</a:t>
            </a:r>
            <a:r>
              <a:rPr lang="ru-RU" dirty="0" smtClean="0">
                <a:latin typeface="Arial"/>
                <a:cs typeface="Arial"/>
              </a:rPr>
              <a:t>а</a:t>
            </a:r>
            <a:r>
              <a:rPr lang="ru-RU" spc="-10" dirty="0" smtClean="0">
                <a:latin typeface="Arial"/>
                <a:cs typeface="Arial"/>
              </a:rPr>
              <a:t>ч</a:t>
            </a:r>
            <a:r>
              <a:rPr lang="ru-RU" dirty="0" smtClean="0">
                <a:latin typeface="Arial"/>
                <a:cs typeface="Arial"/>
              </a:rPr>
              <a:t>ества</a:t>
            </a:r>
            <a:r>
              <a:rPr lang="ru-RU" spc="10" dirty="0" smtClean="0">
                <a:latin typeface="Arial"/>
                <a:cs typeface="Arial"/>
              </a:rPr>
              <a:t> </a:t>
            </a:r>
            <a:r>
              <a:rPr lang="ru-RU" spc="5" dirty="0" smtClean="0">
                <a:latin typeface="Arial"/>
                <a:cs typeface="Arial"/>
              </a:rPr>
              <a:t>д</a:t>
            </a:r>
            <a:r>
              <a:rPr lang="ru-RU" dirty="0" smtClean="0">
                <a:latin typeface="Arial"/>
                <a:cs typeface="Arial"/>
              </a:rPr>
              <a:t>остиж</a:t>
            </a:r>
            <a:r>
              <a:rPr lang="ru-RU" spc="-10" dirty="0" smtClean="0">
                <a:latin typeface="Arial"/>
                <a:cs typeface="Arial"/>
              </a:rPr>
              <a:t>е</a:t>
            </a:r>
            <a:r>
              <a:rPr lang="ru-RU" dirty="0" smtClean="0">
                <a:latin typeface="Arial"/>
                <a:cs typeface="Arial"/>
              </a:rPr>
              <a:t>ния новых</a:t>
            </a:r>
            <a:r>
              <a:rPr lang="ru-RU" spc="10" dirty="0" smtClean="0">
                <a:latin typeface="Arial"/>
                <a:cs typeface="Arial"/>
              </a:rPr>
              <a:t> </a:t>
            </a:r>
            <a:r>
              <a:rPr lang="ru-RU" spc="-10" dirty="0" smtClean="0">
                <a:latin typeface="Arial"/>
                <a:cs typeface="Arial"/>
              </a:rPr>
              <a:t>о</a:t>
            </a:r>
            <a:r>
              <a:rPr lang="ru-RU" dirty="0" smtClean="0">
                <a:latin typeface="Arial"/>
                <a:cs typeface="Arial"/>
              </a:rPr>
              <a:t>б</a:t>
            </a:r>
            <a:r>
              <a:rPr lang="ru-RU" spc="-10" dirty="0" smtClean="0">
                <a:latin typeface="Arial"/>
                <a:cs typeface="Arial"/>
              </a:rPr>
              <a:t>ра</a:t>
            </a:r>
            <a:r>
              <a:rPr lang="ru-RU" dirty="0" smtClean="0">
                <a:latin typeface="Arial"/>
                <a:cs typeface="Arial"/>
              </a:rPr>
              <a:t>зов</a:t>
            </a:r>
            <a:r>
              <a:rPr lang="ru-RU" spc="-10" dirty="0" smtClean="0">
                <a:latin typeface="Arial"/>
                <a:cs typeface="Arial"/>
              </a:rPr>
              <a:t>а</a:t>
            </a:r>
            <a:r>
              <a:rPr lang="ru-RU" dirty="0" smtClean="0">
                <a:latin typeface="Arial"/>
                <a:cs typeface="Arial"/>
              </a:rPr>
              <a:t>тельных</a:t>
            </a:r>
            <a:r>
              <a:rPr lang="ru-RU" spc="10" dirty="0" smtClean="0">
                <a:latin typeface="Arial"/>
                <a:cs typeface="Arial"/>
              </a:rPr>
              <a:t> </a:t>
            </a:r>
            <a:r>
              <a:rPr lang="ru-RU" spc="-10" dirty="0" smtClean="0">
                <a:latin typeface="Arial"/>
                <a:cs typeface="Arial"/>
              </a:rPr>
              <a:t>ре</a:t>
            </a:r>
            <a:r>
              <a:rPr lang="ru-RU" dirty="0" smtClean="0">
                <a:latin typeface="Arial"/>
                <a:cs typeface="Arial"/>
              </a:rPr>
              <a:t>з</a:t>
            </a:r>
            <a:r>
              <a:rPr lang="ru-RU" spc="-25" dirty="0" smtClean="0">
                <a:latin typeface="Arial"/>
                <a:cs typeface="Arial"/>
              </a:rPr>
              <a:t>у</a:t>
            </a:r>
            <a:r>
              <a:rPr lang="ru-RU" dirty="0" smtClean="0">
                <a:latin typeface="Arial"/>
                <a:cs typeface="Arial"/>
              </a:rPr>
              <a:t>льтатов в</a:t>
            </a:r>
            <a:r>
              <a:rPr lang="ru-RU" spc="5" dirty="0" smtClean="0">
                <a:latin typeface="Arial"/>
                <a:cs typeface="Arial"/>
              </a:rPr>
              <a:t> </a:t>
            </a:r>
            <a:r>
              <a:rPr lang="ru-RU" dirty="0" smtClean="0">
                <a:latin typeface="Arial"/>
                <a:cs typeface="Arial"/>
              </a:rPr>
              <a:t>школе: </a:t>
            </a:r>
          </a:p>
          <a:p>
            <a:pPr marL="12700" marR="6350">
              <a:lnSpc>
                <a:spcPct val="100000"/>
              </a:lnSpc>
            </a:pPr>
            <a:r>
              <a:rPr lang="ru-RU" dirty="0" smtClean="0">
                <a:latin typeface="Arial"/>
                <a:cs typeface="Arial"/>
              </a:rPr>
              <a:t>инстр</a:t>
            </a:r>
            <a:r>
              <a:rPr lang="ru-RU" spc="-30" dirty="0" smtClean="0">
                <a:latin typeface="Arial"/>
                <a:cs typeface="Arial"/>
              </a:rPr>
              <a:t>у</a:t>
            </a:r>
            <a:r>
              <a:rPr lang="ru-RU" dirty="0" smtClean="0">
                <a:latin typeface="Arial"/>
                <a:cs typeface="Arial"/>
              </a:rPr>
              <a:t>м</a:t>
            </a:r>
            <a:r>
              <a:rPr lang="ru-RU" spc="-10" dirty="0" smtClean="0">
                <a:latin typeface="Arial"/>
                <a:cs typeface="Arial"/>
              </a:rPr>
              <a:t>е</a:t>
            </a:r>
            <a:r>
              <a:rPr lang="ru-RU" dirty="0" smtClean="0">
                <a:latin typeface="Arial"/>
                <a:cs typeface="Arial"/>
              </a:rPr>
              <a:t>нты</a:t>
            </a:r>
            <a:r>
              <a:rPr lang="ru-RU" spc="25" dirty="0" smtClean="0">
                <a:latin typeface="Arial"/>
                <a:cs typeface="Arial"/>
              </a:rPr>
              <a:t> </a:t>
            </a:r>
            <a:r>
              <a:rPr lang="ru-RU" dirty="0" smtClean="0">
                <a:latin typeface="Arial"/>
                <a:cs typeface="Arial"/>
              </a:rPr>
              <a:t>и</a:t>
            </a:r>
            <a:r>
              <a:rPr lang="ru-RU" spc="-10" dirty="0" smtClean="0">
                <a:latin typeface="Arial"/>
                <a:cs typeface="Arial"/>
              </a:rPr>
              <a:t> </a:t>
            </a:r>
            <a:r>
              <a:rPr lang="ru-RU" dirty="0" smtClean="0">
                <a:latin typeface="Arial"/>
                <a:cs typeface="Arial"/>
              </a:rPr>
              <a:t>м</a:t>
            </a:r>
            <a:r>
              <a:rPr lang="ru-RU" spc="-10" dirty="0" smtClean="0">
                <a:latin typeface="Arial"/>
                <a:cs typeface="Arial"/>
              </a:rPr>
              <a:t>е</a:t>
            </a:r>
            <a:r>
              <a:rPr lang="ru-RU" spc="-15" dirty="0" smtClean="0">
                <a:latin typeface="Arial"/>
                <a:cs typeface="Arial"/>
              </a:rPr>
              <a:t>х</a:t>
            </a:r>
            <a:r>
              <a:rPr lang="ru-RU" dirty="0" smtClean="0">
                <a:latin typeface="Arial"/>
                <a:cs typeface="Arial"/>
              </a:rPr>
              <a:t>анизмы </a:t>
            </a:r>
            <a:r>
              <a:rPr lang="ru-RU" spc="-25" dirty="0" smtClean="0">
                <a:latin typeface="Arial"/>
                <a:cs typeface="Arial"/>
              </a:rPr>
              <a:t>у</a:t>
            </a:r>
            <a:r>
              <a:rPr lang="ru-RU" dirty="0" smtClean="0">
                <a:latin typeface="Arial"/>
                <a:cs typeface="Arial"/>
              </a:rPr>
              <a:t>п</a:t>
            </a:r>
            <a:r>
              <a:rPr lang="ru-RU" spc="-10" dirty="0" smtClean="0">
                <a:latin typeface="Arial"/>
                <a:cs typeface="Arial"/>
              </a:rPr>
              <a:t>р</a:t>
            </a:r>
            <a:r>
              <a:rPr lang="ru-RU" dirty="0" smtClean="0">
                <a:latin typeface="Arial"/>
                <a:cs typeface="Arial"/>
              </a:rPr>
              <a:t>авления</a:t>
            </a:r>
            <a:endParaRPr lang="ru-RU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839479" y="1095554"/>
          <a:ext cx="6357608" cy="1819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3040"/>
                <a:gridCol w="1158207"/>
                <a:gridCol w="1122016"/>
                <a:gridCol w="1034345"/>
              </a:tblGrid>
              <a:tr h="189584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1400" spc="-3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сский язык (ЕГЭ)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1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61137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стников,</a:t>
                      </a:r>
                      <a:r>
                        <a:rPr sz="1400" spc="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1400" spc="-1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-2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чивших</a:t>
                      </a:r>
                      <a:r>
                        <a:rPr sz="1400" spc="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ов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22,9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306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591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32,8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44576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стников,</a:t>
                      </a: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бра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вших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колич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ство</a:t>
                      </a:r>
                      <a:r>
                        <a:rPr sz="14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ниже минимального (24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а)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1009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688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973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object 6"/>
          <p:cNvGraphicFramePr>
            <a:graphicFrameLocks noGrp="1"/>
          </p:cNvGraphicFramePr>
          <p:nvPr/>
        </p:nvGraphicFramePr>
        <p:xfrm>
          <a:off x="182464" y="3041823"/>
          <a:ext cx="6373612" cy="14439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52225"/>
                <a:gridCol w="1062285"/>
                <a:gridCol w="1036120"/>
                <a:gridCol w="922982"/>
              </a:tblGrid>
              <a:tr h="481320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Мате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атика</a:t>
                      </a: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spc="-15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ьный </a:t>
                      </a:r>
                      <a:r>
                        <a:rPr sz="1400" spc="-3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вень</a:t>
                      </a:r>
                      <a:r>
                        <a:rPr sz="1400" spc="5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(ЕГЭ)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19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4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sz="14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1272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стников,</a:t>
                      </a:r>
                      <a:r>
                        <a:rPr sz="1400" spc="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1400" spc="-15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-2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чивших</a:t>
                      </a: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от 81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 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ов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418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1320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стников,</a:t>
                      </a:r>
                      <a:r>
                        <a:rPr sz="1400" spc="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наб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авших</a:t>
                      </a:r>
                      <a:r>
                        <a:rPr sz="1400" spc="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14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ниже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мини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ма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льного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036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215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179393" y="4601490"/>
          <a:ext cx="6595664" cy="1376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5544"/>
                <a:gridCol w="1172724"/>
                <a:gridCol w="1031984"/>
                <a:gridCol w="935412"/>
              </a:tblGrid>
              <a:tr h="550646"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Мате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атика</a:t>
                      </a:r>
                    </a:p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базовый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ровень</a:t>
                      </a:r>
                      <a:r>
                        <a:rPr sz="1400" spc="4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(ЕГЭ)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2016,</a:t>
                      </a:r>
                      <a:r>
                        <a:rPr sz="14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082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2017,</a:t>
                      </a:r>
                      <a:r>
                        <a:rPr sz="14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859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2018,</a:t>
                      </a:r>
                      <a:r>
                        <a:rPr sz="14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50646">
                <a:tc>
                  <a:txBody>
                    <a:bodyPr/>
                    <a:lstStyle/>
                    <a:p>
                      <a:pPr marL="87630" marR="126364">
                        <a:lnSpc>
                          <a:spcPct val="100000"/>
                        </a:lnSpc>
                      </a:pP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частн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ков,</a:t>
                      </a:r>
                      <a:r>
                        <a:rPr sz="1400" spc="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набравших ко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ичест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ба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ов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же ми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има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ьного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974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5435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5323"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я 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частн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ков,</a:t>
                      </a:r>
                      <a:r>
                        <a:rPr sz="1400" spc="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sz="1400" spc="-10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sz="1400" spc="-25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чи</a:t>
                      </a:r>
                      <a:r>
                        <a:rPr sz="1400" spc="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ших</a:t>
                      </a:r>
                      <a:r>
                        <a:rPr sz="1400" spc="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400" dirty="0"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015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32,3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448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37,9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57,0</a:t>
                      </a:r>
                      <a:endParaRPr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080206" y="393558"/>
            <a:ext cx="4191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Сис</a:t>
            </a:r>
            <a:r>
              <a:rPr lang="ru-RU" b="1" spc="-2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b="1" spc="-2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b="1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оце</a:t>
            </a:r>
            <a:r>
              <a:rPr lang="ru-RU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ки</a:t>
            </a:r>
            <a:r>
              <a:rPr lang="ru-RU" b="1" spc="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b="1" spc="-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b="1" spc="-6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lang="ru-RU" b="1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b="1" spc="-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ва</a:t>
            </a:r>
            <a:r>
              <a:rPr lang="ru-RU" b="1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обра</a:t>
            </a:r>
            <a:r>
              <a:rPr lang="ru-RU" b="1" spc="-3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lang="ru-RU" b="1" spc="-4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b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endParaRPr lang="ru-RU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" y="1"/>
            <a:ext cx="6095969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" y="1"/>
            <a:ext cx="6095969" cy="276999"/>
          </a:xfrm>
          <a:custGeom>
            <a:avLst/>
            <a:gdLst/>
            <a:ahLst/>
            <a:cxnLst/>
            <a:rect l="l" t="t" r="r" b="b"/>
            <a:pathLst>
              <a:path w="4571977" h="5143499">
                <a:moveTo>
                  <a:pt x="4571977" y="5143499"/>
                </a:moveTo>
                <a:lnTo>
                  <a:pt x="4571977" y="0"/>
                </a:lnTo>
                <a:lnTo>
                  <a:pt x="0" y="0"/>
                </a:lnTo>
                <a:lnTo>
                  <a:pt x="0" y="5143499"/>
                </a:lnTo>
                <a:lnTo>
                  <a:pt x="4571977" y="5143499"/>
                </a:lnTo>
                <a:close/>
              </a:path>
            </a:pathLst>
          </a:custGeom>
          <a:solidFill>
            <a:srgbClr val="5F749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8393" y="1901273"/>
            <a:ext cx="5201072" cy="4796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/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РАЗВИТИЕ</a:t>
            </a:r>
            <a:r>
              <a:rPr sz="29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2900" spc="-2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МУНИЦИПАЛЬНОЙ </a:t>
            </a:r>
            <a:r>
              <a:rPr sz="2900" spc="-2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СИСТЕМЫ</a:t>
            </a:r>
            <a:r>
              <a:rPr sz="2900" spc="4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9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2900" spc="-4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Ц</a:t>
            </a:r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ЕНКИ КАЧЕСТВА</a:t>
            </a:r>
            <a:r>
              <a:rPr sz="2900" spc="-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9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ОБРАЗОВАНИЯ,</a:t>
            </a:r>
            <a:endParaRPr sz="29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ts val="800"/>
              </a:lnSpc>
              <a:spcBef>
                <a:spcPts val="12"/>
              </a:spcBef>
            </a:pPr>
            <a:endParaRPr sz="800" dirty="0">
              <a:solidFill>
                <a:schemeClr val="tx2">
                  <a:lumMod val="75000"/>
                </a:schemeClr>
              </a:solidFill>
            </a:endParaRPr>
          </a:p>
          <a:p>
            <a:pPr marL="258227" marR="877971"/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включа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ю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щей</a:t>
            </a:r>
            <a:r>
              <a:rPr sz="2700" spc="-5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в себя оц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нку</a:t>
            </a:r>
            <a:r>
              <a:rPr sz="2700" spc="-4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об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з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ов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те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27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ь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ных ре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з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ьта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ов,</a:t>
            </a:r>
            <a:r>
              <a:rPr sz="2700" spc="-5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ч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ельских ком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енц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й,</a:t>
            </a:r>
            <a:r>
              <a:rPr sz="2700" spc="-6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качества об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з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ов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те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л</a:t>
            </a:r>
            <a:r>
              <a:rPr sz="27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ь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27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й</a:t>
            </a:r>
            <a:r>
              <a:rPr sz="2700" spc="-6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с</a:t>
            </a:r>
            <a:r>
              <a:rPr sz="2700" spc="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еды</a:t>
            </a:r>
          </a:p>
          <a:p>
            <a:pPr marL="258227"/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на</a:t>
            </a:r>
            <a:r>
              <a:rPr sz="2700" spc="-2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школьном,</a:t>
            </a:r>
            <a:r>
              <a:rPr sz="2700" spc="-67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му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н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ици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альном</a:t>
            </a:r>
          </a:p>
          <a:p>
            <a:pPr marL="258227"/>
            <a:r>
              <a:rPr sz="2700" spc="-53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ровн</a:t>
            </a:r>
            <a:r>
              <a:rPr sz="2700" spc="-13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я</a:t>
            </a:r>
            <a:r>
              <a:rPr sz="27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х</a:t>
            </a:r>
          </a:p>
        </p:txBody>
      </p:sp>
      <p:sp>
        <p:nvSpPr>
          <p:cNvPr id="6" name="object 6"/>
          <p:cNvSpPr/>
          <p:nvPr/>
        </p:nvSpPr>
        <p:spPr>
          <a:xfrm>
            <a:off x="4776554" y="570839"/>
            <a:ext cx="911673" cy="553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7" name="object 7"/>
          <p:cNvSpPr/>
          <p:nvPr/>
        </p:nvSpPr>
        <p:spPr>
          <a:xfrm>
            <a:off x="515297" y="1626447"/>
            <a:ext cx="2783992" cy="276999"/>
          </a:xfrm>
          <a:custGeom>
            <a:avLst/>
            <a:gdLst/>
            <a:ahLst/>
            <a:cxnLst/>
            <a:rect l="l" t="t" r="r" b="b"/>
            <a:pathLst>
              <a:path w="2087994">
                <a:moveTo>
                  <a:pt x="0" y="0"/>
                </a:moveTo>
                <a:lnTo>
                  <a:pt x="2087994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87358" y="479890"/>
            <a:ext cx="2824480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3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ЦЕЛЬ</a:t>
            </a:r>
            <a:endParaRPr sz="43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5035" y="1999555"/>
            <a:ext cx="192007" cy="276999"/>
          </a:xfrm>
          <a:custGeom>
            <a:avLst/>
            <a:gdLst/>
            <a:ahLst/>
            <a:cxnLst/>
            <a:rect l="l" t="t" r="r" b="b"/>
            <a:pathLst>
              <a:path w="144005" h="899998">
                <a:moveTo>
                  <a:pt x="0" y="899998"/>
                </a:moveTo>
                <a:lnTo>
                  <a:pt x="144005" y="899998"/>
                </a:lnTo>
                <a:lnTo>
                  <a:pt x="144005" y="0"/>
                </a:lnTo>
                <a:lnTo>
                  <a:pt x="0" y="0"/>
                </a:lnTo>
                <a:lnTo>
                  <a:pt x="0" y="899998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06030" y="6475916"/>
            <a:ext cx="2162724" cy="276999"/>
          </a:xfrm>
          <a:custGeom>
            <a:avLst/>
            <a:gdLst/>
            <a:ahLst/>
            <a:cxnLst/>
            <a:rect l="l" t="t" r="r" b="b"/>
            <a:pathLst>
              <a:path w="1622043" h="76200">
                <a:moveTo>
                  <a:pt x="38100" y="0"/>
                </a:moveTo>
                <a:lnTo>
                  <a:pt x="0" y="38100"/>
                </a:lnTo>
                <a:lnTo>
                  <a:pt x="38100" y="76200"/>
                </a:lnTo>
                <a:lnTo>
                  <a:pt x="69850" y="44450"/>
                </a:lnTo>
                <a:lnTo>
                  <a:pt x="38100" y="44450"/>
                </a:lnTo>
                <a:lnTo>
                  <a:pt x="38100" y="31750"/>
                </a:lnTo>
                <a:lnTo>
                  <a:pt x="69850" y="31750"/>
                </a:lnTo>
                <a:lnTo>
                  <a:pt x="38100" y="0"/>
                </a:lnTo>
                <a:close/>
              </a:path>
              <a:path w="1622043" h="76200">
                <a:moveTo>
                  <a:pt x="1545843" y="0"/>
                </a:moveTo>
                <a:lnTo>
                  <a:pt x="1545843" y="76200"/>
                </a:lnTo>
                <a:lnTo>
                  <a:pt x="1609343" y="44450"/>
                </a:lnTo>
                <a:lnTo>
                  <a:pt x="1558543" y="44450"/>
                </a:lnTo>
                <a:lnTo>
                  <a:pt x="1558543" y="31750"/>
                </a:lnTo>
                <a:lnTo>
                  <a:pt x="1609343" y="31750"/>
                </a:lnTo>
                <a:lnTo>
                  <a:pt x="1545843" y="0"/>
                </a:lnTo>
                <a:close/>
              </a:path>
              <a:path w="1622043" h="76200">
                <a:moveTo>
                  <a:pt x="69850" y="31750"/>
                </a:moveTo>
                <a:lnTo>
                  <a:pt x="38100" y="31750"/>
                </a:lnTo>
                <a:lnTo>
                  <a:pt x="38100" y="44450"/>
                </a:lnTo>
                <a:lnTo>
                  <a:pt x="69850" y="44450"/>
                </a:lnTo>
                <a:lnTo>
                  <a:pt x="76200" y="38100"/>
                </a:lnTo>
                <a:lnTo>
                  <a:pt x="69850" y="31750"/>
                </a:lnTo>
                <a:close/>
              </a:path>
              <a:path w="1622043" h="76200">
                <a:moveTo>
                  <a:pt x="1545843" y="31750"/>
                </a:moveTo>
                <a:lnTo>
                  <a:pt x="69850" y="31750"/>
                </a:lnTo>
                <a:lnTo>
                  <a:pt x="76200" y="38100"/>
                </a:lnTo>
                <a:lnTo>
                  <a:pt x="69850" y="44450"/>
                </a:lnTo>
                <a:lnTo>
                  <a:pt x="1545843" y="44450"/>
                </a:lnTo>
                <a:lnTo>
                  <a:pt x="1545843" y="31750"/>
                </a:lnTo>
                <a:close/>
              </a:path>
              <a:path w="1622043" h="76200">
                <a:moveTo>
                  <a:pt x="1609343" y="31750"/>
                </a:moveTo>
                <a:lnTo>
                  <a:pt x="1558543" y="31750"/>
                </a:lnTo>
                <a:lnTo>
                  <a:pt x="1558543" y="44450"/>
                </a:lnTo>
                <a:lnTo>
                  <a:pt x="1609343" y="44450"/>
                </a:lnTo>
                <a:lnTo>
                  <a:pt x="1622043" y="38100"/>
                </a:lnTo>
                <a:lnTo>
                  <a:pt x="1609343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51533" y="567689"/>
            <a:ext cx="1649476" cy="553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3600" dirty="0"/>
          </a:p>
        </p:txBody>
      </p:sp>
      <p:sp>
        <p:nvSpPr>
          <p:cNvPr id="12" name="object 12"/>
          <p:cNvSpPr txBox="1"/>
          <p:nvPr/>
        </p:nvSpPr>
        <p:spPr>
          <a:xfrm>
            <a:off x="7068313" y="752518"/>
            <a:ext cx="3887047" cy="2003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0272"/>
            <a:r>
              <a:rPr sz="4300" dirty="0">
                <a:solidFill>
                  <a:srgbClr val="5F7492"/>
                </a:solidFill>
                <a:latin typeface="Arial"/>
                <a:cs typeface="Arial"/>
              </a:rPr>
              <a:t>ЗАДАЧИ</a:t>
            </a:r>
            <a:endParaRPr sz="4300" dirty="0">
              <a:latin typeface="Arial"/>
              <a:cs typeface="Arial"/>
            </a:endParaRPr>
          </a:p>
          <a:p>
            <a:pPr>
              <a:lnSpc>
                <a:spcPts val="1333"/>
              </a:lnSpc>
            </a:pPr>
            <a:endParaRPr sz="1300" dirty="0"/>
          </a:p>
          <a:p>
            <a:pPr>
              <a:lnSpc>
                <a:spcPts val="1467"/>
              </a:lnSpc>
              <a:spcBef>
                <a:spcPts val="56"/>
              </a:spcBef>
            </a:pPr>
            <a:endParaRPr sz="1500" dirty="0"/>
          </a:p>
          <a:p>
            <a:pPr marL="16933" marR="8466"/>
            <a:r>
              <a:rPr sz="2100" spc="-13" dirty="0">
                <a:latin typeface="Arial"/>
                <a:cs typeface="Arial"/>
              </a:rPr>
              <a:t>Согласовать</a:t>
            </a:r>
            <a:r>
              <a:rPr sz="2100" spc="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перече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ь образовате</a:t>
            </a:r>
            <a:r>
              <a:rPr sz="2100" spc="-7" dirty="0">
                <a:latin typeface="Arial"/>
                <a:cs typeface="Arial"/>
              </a:rPr>
              <a:t>л</a:t>
            </a:r>
            <a:r>
              <a:rPr sz="2100" spc="-13" dirty="0">
                <a:latin typeface="Arial"/>
                <a:cs typeface="Arial"/>
              </a:rPr>
              <a:t>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ых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рез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льтатов об</a:t>
            </a:r>
            <a:r>
              <a:rPr sz="2100" spc="-33" dirty="0">
                <a:latin typeface="Arial"/>
                <a:cs typeface="Arial"/>
              </a:rPr>
              <a:t>щ</a:t>
            </a:r>
            <a:r>
              <a:rPr sz="2100" spc="-13" dirty="0">
                <a:latin typeface="Arial"/>
                <a:cs typeface="Arial"/>
              </a:rPr>
              <a:t>его</a:t>
            </a:r>
            <a:r>
              <a:rPr sz="2100" spc="1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образован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я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68689" y="2182551"/>
            <a:ext cx="712893" cy="1964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1</a:t>
            </a:r>
            <a:endParaRPr sz="4800" dirty="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21"/>
              </a:spcBef>
            </a:pPr>
            <a:endParaRPr sz="1200" dirty="0"/>
          </a:p>
          <a:p>
            <a:pPr>
              <a:lnSpc>
                <a:spcPts val="1333"/>
              </a:lnSpc>
            </a:pPr>
            <a:endParaRPr sz="1300" dirty="0"/>
          </a:p>
          <a:p>
            <a:pPr>
              <a:lnSpc>
                <a:spcPts val="1333"/>
              </a:lnSpc>
            </a:pPr>
            <a:endParaRPr sz="1300" dirty="0"/>
          </a:p>
          <a:p>
            <a:pPr marL="16933"/>
            <a:r>
              <a:rPr sz="4800" dirty="0" smtClean="0">
                <a:solidFill>
                  <a:srgbClr val="5F7492"/>
                </a:solidFill>
                <a:latin typeface="Arial"/>
                <a:cs typeface="Arial"/>
              </a:rPr>
              <a:t>2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85186" y="3218903"/>
            <a:ext cx="4461087" cy="16158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8466"/>
            <a:r>
              <a:rPr sz="2100" spc="-33" dirty="0">
                <a:latin typeface="Arial"/>
                <a:cs typeface="Arial"/>
              </a:rPr>
              <a:t>О</a:t>
            </a:r>
            <a:r>
              <a:rPr sz="2100" spc="-13" dirty="0">
                <a:latin typeface="Arial"/>
                <a:cs typeface="Arial"/>
              </a:rPr>
              <a:t>беспечить</a:t>
            </a:r>
            <a:r>
              <a:rPr sz="2100" spc="4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взаи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освязь</a:t>
            </a:r>
            <a:r>
              <a:rPr sz="2100" spc="40" dirty="0">
                <a:latin typeface="Arial"/>
                <a:cs typeface="Arial"/>
              </a:rPr>
              <a:t> 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ежду к</a:t>
            </a:r>
            <a:r>
              <a:rPr sz="2100" spc="-20" dirty="0">
                <a:latin typeface="Arial"/>
                <a:cs typeface="Arial"/>
              </a:rPr>
              <a:t>а</a:t>
            </a:r>
            <a:r>
              <a:rPr sz="2100" spc="-13" dirty="0">
                <a:latin typeface="Arial"/>
                <a:cs typeface="Arial"/>
              </a:rPr>
              <a:t>ч</a:t>
            </a:r>
            <a:r>
              <a:rPr sz="2100" spc="-20" dirty="0">
                <a:latin typeface="Arial"/>
                <a:cs typeface="Arial"/>
              </a:rPr>
              <a:t>е</a:t>
            </a:r>
            <a:r>
              <a:rPr sz="2100" spc="-13" dirty="0">
                <a:latin typeface="Arial"/>
                <a:cs typeface="Arial"/>
              </a:rPr>
              <a:t>ством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об</a:t>
            </a:r>
            <a:r>
              <a:rPr sz="2100" spc="-20" dirty="0">
                <a:latin typeface="Arial"/>
                <a:cs typeface="Arial"/>
              </a:rPr>
              <a:t>р</a:t>
            </a:r>
            <a:r>
              <a:rPr sz="2100" spc="-13" dirty="0">
                <a:latin typeface="Arial"/>
                <a:cs typeface="Arial"/>
              </a:rPr>
              <a:t>азователь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ых рез</a:t>
            </a:r>
            <a:r>
              <a:rPr sz="2100" spc="-40" dirty="0">
                <a:latin typeface="Arial"/>
                <a:cs typeface="Arial"/>
              </a:rPr>
              <a:t>у</a:t>
            </a:r>
            <a:r>
              <a:rPr sz="2100" spc="-13" dirty="0">
                <a:latin typeface="Arial"/>
                <a:cs typeface="Arial"/>
              </a:rPr>
              <a:t>льтатов,</a:t>
            </a:r>
            <a:r>
              <a:rPr sz="2100" spc="8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про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ессио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20" dirty="0">
                <a:latin typeface="Arial"/>
                <a:cs typeface="Arial"/>
              </a:rPr>
              <a:t>ыми</a:t>
            </a:r>
            <a:r>
              <a:rPr sz="2100" spc="-13" dirty="0">
                <a:latin typeface="Arial"/>
                <a:cs typeface="Arial"/>
              </a:rPr>
              <a:t> де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-27" dirty="0">
                <a:latin typeface="Arial"/>
                <a:cs typeface="Arial"/>
              </a:rPr>
              <a:t>ц</a:t>
            </a:r>
            <a:r>
              <a:rPr sz="2100" spc="-13" dirty="0">
                <a:latin typeface="Arial"/>
                <a:cs typeface="Arial"/>
              </a:rPr>
              <a:t>ита</a:t>
            </a:r>
            <a:r>
              <a:rPr sz="2100" spc="-33" dirty="0">
                <a:latin typeface="Arial"/>
                <a:cs typeface="Arial"/>
              </a:rPr>
              <a:t>м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67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и</a:t>
            </a:r>
            <a:r>
              <a:rPr sz="2100" spc="20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про</a:t>
            </a:r>
            <a:r>
              <a:rPr sz="2100" spc="-27" dirty="0">
                <a:latin typeface="Arial"/>
                <a:cs typeface="Arial"/>
              </a:rPr>
              <a:t>ф</a:t>
            </a:r>
            <a:r>
              <a:rPr sz="2100" spc="-13" dirty="0">
                <a:latin typeface="Arial"/>
                <a:cs typeface="Arial"/>
              </a:rPr>
              <a:t>ессио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13" dirty="0">
                <a:latin typeface="Arial"/>
                <a:cs typeface="Arial"/>
              </a:rPr>
              <a:t>аль</a:t>
            </a:r>
            <a:r>
              <a:rPr sz="2100" spc="-27" dirty="0">
                <a:latin typeface="Arial"/>
                <a:cs typeface="Arial"/>
              </a:rPr>
              <a:t>н</a:t>
            </a:r>
            <a:r>
              <a:rPr sz="2100" spc="-20" dirty="0">
                <a:latin typeface="Arial"/>
                <a:cs typeface="Arial"/>
              </a:rPr>
              <a:t>ым</a:t>
            </a:r>
            <a:r>
              <a:rPr sz="2100" spc="-13" dirty="0">
                <a:latin typeface="Arial"/>
                <a:cs typeface="Arial"/>
              </a:rPr>
              <a:t> развит</a:t>
            </a:r>
            <a:r>
              <a:rPr sz="2100" spc="-27" dirty="0">
                <a:latin typeface="Arial"/>
                <a:cs typeface="Arial"/>
              </a:rPr>
              <a:t>и</a:t>
            </a:r>
            <a:r>
              <a:rPr sz="2100" spc="-13" dirty="0">
                <a:latin typeface="Arial"/>
                <a:cs typeface="Arial"/>
              </a:rPr>
              <a:t>ем</a:t>
            </a:r>
            <a:r>
              <a:rPr sz="2100" spc="53" dirty="0">
                <a:latin typeface="Arial"/>
                <a:cs typeface="Arial"/>
              </a:rPr>
              <a:t> </a:t>
            </a:r>
            <a:r>
              <a:rPr sz="2100" spc="-13" dirty="0">
                <a:latin typeface="Arial"/>
                <a:cs typeface="Arial"/>
              </a:rPr>
              <a:t>педагогов</a:t>
            </a:r>
            <a:endParaRPr sz="2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4383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СОВРЕМЕННОЕ ТЕХНОЛОГИЧЕСКОЕ ОБРАЗОВАНИЕ: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«Образовательная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робототехника» и «Соревновательная робототехника»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695" y="945730"/>
            <a:ext cx="10515600" cy="1232694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Во всех муниципальных организациях дошкольного образования представлены услуги по «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Легоконструированию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» и «Робототехнике». </a:t>
            </a:r>
          </a:p>
          <a:p>
            <a:pPr lvl="0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Реализуется модель сетевого взаимодействия образовательных организаций города Асино по развитию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образования, в рамках Концепции развития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образования на 2018-2021 годы, утвержденной постановлением администрации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Асиновского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района от18.07.2018 № 1004.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13811" y="2219344"/>
            <a:ext cx="4636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Количество воспитанников, обучающихся, занимающихся образовательной робототехникой</a:t>
            </a:r>
            <a:endParaRPr lang="ru-RU" sz="1200" dirty="0" smtClean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7638861" y="2698377"/>
          <a:ext cx="4069045" cy="202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74"/>
          <p:cNvSpPr txBox="1">
            <a:spLocks noChangeArrowheads="1"/>
          </p:cNvSpPr>
          <p:nvPr/>
        </p:nvSpPr>
        <p:spPr bwMode="auto">
          <a:xfrm>
            <a:off x="1125070" y="2229784"/>
            <a:ext cx="5168154" cy="62995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marL="171450" indent="-1714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МАДОУ ДО ЦТДМ -  РЕСУРСНЫЙ ЦЕНТР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ПО РАЗВИТИЮ ОБРАЗОВАТЕЛЬНОЙ РОБОТОТЕХНИКИ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0964" y="300007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Лаборатория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3D-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моделирования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семинаров, профильных смен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межмуниципального чемпионата по робототехнике среди учащихся 1-8 классов «SMART»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Асиновский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Верхнекетский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Зырянский,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Тегульдетский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Первомайский районы)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0307" y="4742331"/>
            <a:ext cx="111520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2016 год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Региональная робототехническая олимпиада школьников «Футбол роботов» - 2 место; 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Всероссийский этап международных соревнований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RoboCap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«Футбол роботов» - 3 место; 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Всероссийская олимпиада по робототехнике в г. Казани, «Футбол роботов» - 10 место; 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Соревнования по робототехнике на «Кубок губернатора Томской области - 2016». «Футбол роботов» - 1 место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2017 год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Открытые соревнования по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РобоФутболу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на Кубок ТФТЛ – 1 место; 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Региональная робототехническая олимпиада школьников, «Футбол роботов» - 2 место; 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Всероссийский этап международных соревнований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RoboCap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 «Футбол роботов» - 4 место;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Всероссийская олимпиада по робототехнике в г. Казани,   школьники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Асиновского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района вошли в состав сборной Томской области. Команда заняла 9 место из 25 команд-участников.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Кубок Губернатора Томской области по образовательной робототехнике, «Гонка по пересеченной местности» - Кубок; «Лучшее техническое интервью» - 1 место; «Захват флага» - 3 место.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Открытый Российский этап чемпионата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RoboCup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Russia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Open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2018 – 3 место.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Региональная олимпиада по образовательной робототехнике школьников Томской области – 2018 «Футбол роботов» - 1 место.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151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1.metodlaboratoria-vcht.ru/_ld/2/s92068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612" y="0"/>
            <a:ext cx="3185906" cy="225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 bwMode="auto">
          <a:xfrm>
            <a:off x="0" y="6208564"/>
            <a:ext cx="12192000" cy="441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5719" tIns="35719" rIns="35719" bIns="35719" numCol="1" rtlCol="0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>
              <a:cs typeface="Helvetica Light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81755" y="498806"/>
            <a:ext cx="8028892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067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067" dirty="0">
                <a:latin typeface="Times New Roman" pitchFamily="18" charset="0"/>
                <a:cs typeface="Times New Roman" pitchFamily="18" charset="0"/>
              </a:rPr>
              <a:t>«Успех каждого ребенка»</a:t>
            </a:r>
            <a:endParaRPr lang="ru-RU" sz="30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8459" y="2136058"/>
            <a:ext cx="2196244" cy="33348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867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332" y="2647048"/>
            <a:ext cx="3384376" cy="497700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80% детей от 5 до 18 лет охвачены дополнительным образованием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332" y="3384576"/>
            <a:ext cx="3384376" cy="723468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25% детей охвачены доп. программами технической и естественнонаучной направленности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279" y="4399946"/>
            <a:ext cx="3384376" cy="723468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225 детских технопарков «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Кванториум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» и 900 тыс. новых </a:t>
            </a:r>
            <a:r>
              <a:rPr lang="ru-RU" sz="1467" dirty="0" err="1">
                <a:solidFill>
                  <a:srgbClr val="0365C0">
                    <a:lumMod val="50000"/>
                  </a:srgbClr>
                </a:solidFill>
              </a:rPr>
              <a:t>ученико</a:t>
            </a:r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-мест доп. образования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279" y="5400799"/>
            <a:ext cx="3384376" cy="723468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pPr algn="just"/>
            <a:r>
              <a:rPr lang="ru-RU" sz="1467" dirty="0">
                <a:solidFill>
                  <a:srgbClr val="0365C0">
                    <a:lumMod val="50000"/>
                  </a:srgbClr>
                </a:solidFill>
              </a:rPr>
              <a:t>Во всех регионах функционируют центры выявления и поддержки одаренных и талантливых детей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3647728" y="2438364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7" name="TextBox 26"/>
          <p:cNvSpPr txBox="1"/>
          <p:nvPr/>
        </p:nvSpPr>
        <p:spPr>
          <a:xfrm>
            <a:off x="8328248" y="1880830"/>
            <a:ext cx="3528392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Мероприятия для достижения целевых показателей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61293" y="3685094"/>
            <a:ext cx="3493877" cy="538609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Участие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100% обучающихся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системе онлайн уроков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Проектория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20760" y="1809158"/>
            <a:ext cx="3487408" cy="5386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5719" tIns="22860" rIns="45719" bIns="22860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Достижения в рамках проекта </a:t>
            </a:r>
            <a:r>
              <a:rPr lang="ru-RU" sz="1600" b="1" dirty="0" err="1" smtClean="0">
                <a:solidFill>
                  <a:srgbClr val="FF0000"/>
                </a:solidFill>
              </a:rPr>
              <a:t>Асиновского</a:t>
            </a:r>
            <a:r>
              <a:rPr lang="ru-RU" sz="1600" b="1" dirty="0" smtClean="0">
                <a:solidFill>
                  <a:srgbClr val="FF0000"/>
                </a:solidFill>
              </a:rPr>
              <a:t> района к </a:t>
            </a:r>
            <a:r>
              <a:rPr lang="ru-RU" sz="1600" b="1" dirty="0">
                <a:solidFill>
                  <a:srgbClr val="FF0000"/>
                </a:solidFill>
              </a:rPr>
              <a:t>2018г.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 bwMode="auto">
          <a:xfrm>
            <a:off x="8435169" y="2537749"/>
            <a:ext cx="0" cy="3906960"/>
          </a:xfrm>
          <a:prstGeom prst="lin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1804" y="2454319"/>
            <a:ext cx="1656184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55740" y="3282659"/>
            <a:ext cx="3240360" cy="271934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r>
              <a:rPr lang="ru-RU" sz="1467" b="1" dirty="0"/>
              <a:t>Охват </a:t>
            </a:r>
            <a:r>
              <a:rPr lang="ru-RU" sz="1467" b="1" dirty="0" err="1"/>
              <a:t>допобразованием</a:t>
            </a:r>
            <a:r>
              <a:rPr lang="ru-RU" sz="1467" b="1" dirty="0"/>
              <a:t> – </a:t>
            </a:r>
            <a:r>
              <a:rPr lang="ru-RU" sz="1467" b="1" dirty="0" smtClean="0"/>
              <a:t>48%</a:t>
            </a:r>
            <a:endParaRPr lang="ru-RU" sz="1467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9549" y="3933986"/>
            <a:ext cx="1123951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37802" y="3570576"/>
            <a:ext cx="2286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Отремонтированы спортивные залы, обновлена материально-техническая база сельских школ для занятий физической культурой и спортом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92724" y="4775001"/>
            <a:ext cx="2832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Реализуются проекты «Билет в будущее»/«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Проектория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» (ранняя профессиональная ориентация с участием представителей реального сектора экономики, ведущих научных деятелей, изобретателей и предпринимателей)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65701" y="4361904"/>
            <a:ext cx="2286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000" dirty="0" smtClean="0"/>
              <a:t>Подана заявка на создание</a:t>
            </a:r>
            <a:r>
              <a:rPr lang="en-US" sz="1000" dirty="0" smtClean="0"/>
              <a:t> IT-</a:t>
            </a:r>
            <a:r>
              <a:rPr lang="ru-RU" sz="1000" dirty="0" smtClean="0"/>
              <a:t> куб </a:t>
            </a:r>
            <a:endParaRPr lang="ru-RU" sz="1000" dirty="0"/>
          </a:p>
        </p:txBody>
      </p:sp>
      <p:sp>
        <p:nvSpPr>
          <p:cNvPr id="28" name="TextBox 27"/>
          <p:cNvSpPr txBox="1"/>
          <p:nvPr/>
        </p:nvSpPr>
        <p:spPr>
          <a:xfrm>
            <a:off x="8606118" y="2769231"/>
            <a:ext cx="3628564" cy="784830"/>
          </a:xfrm>
          <a:prstGeom prst="rect">
            <a:avLst/>
          </a:prstGeom>
          <a:noFill/>
        </p:spPr>
        <p:txBody>
          <a:bodyPr wrap="square" lIns="45719" tIns="22860" rIns="45719" bIns="22860" rtlCol="0">
            <a:spAutoFit/>
          </a:bodyPr>
          <a:lstStyle/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Ежегодная круглогодичная физико-математическая школа для учащихся 7-11 классов на базе МАОУ гимназия № 2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38754" y="5779698"/>
            <a:ext cx="25620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just">
              <a:lnSpc>
                <a:spcPct val="100000"/>
              </a:lnSpc>
              <a:tabLst>
                <a:tab pos="1579245" algn="l"/>
              </a:tabLst>
            </a:pP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Реа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из</a:t>
            </a:r>
            <a:r>
              <a:rPr lang="ru-RU" sz="8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ова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ц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он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о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раз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ов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ь</a:t>
            </a:r>
            <a:r>
              <a:rPr lang="ru-RU" sz="800" spc="-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ой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1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рограм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11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11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оз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ни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ю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д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ск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х</a:t>
            </a:r>
            <a:r>
              <a:rPr lang="ru-RU" sz="800" spc="10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ых</a:t>
            </a:r>
            <a:r>
              <a:rPr lang="ru-RU" sz="800" spc="10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кл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бов</a:t>
            </a:r>
            <a:r>
              <a:rPr lang="ru-RU" sz="800" spc="1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Фабр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1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lang="ru-RU" sz="800" spc="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spc="-25" dirty="0" smtClean="0">
                <a:solidFill>
                  <a:srgbClr val="001F5F"/>
                </a:solidFill>
                <a:latin typeface="Times New Roman"/>
                <a:cs typeface="Times New Roman"/>
              </a:rPr>
              <a:t>»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вл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lang="ru-RU" sz="8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lang="ru-RU" sz="8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ф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орм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spc="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ие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lang="ru-RU" sz="800" spc="2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х </a:t>
            </a:r>
            <a:r>
              <a:rPr lang="ru-RU" sz="800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lang="ru-RU" sz="800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spc="9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i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ли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ро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ния</a:t>
            </a:r>
            <a:r>
              <a:rPr lang="ru-RU" sz="800" i="1" spc="10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800" i="1" spc="10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i="1" spc="-1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800" i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нст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иро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800" i="1" spc="-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ния (МАОУ гимназия № 2–</a:t>
            </a:r>
            <a:r>
              <a:rPr lang="ru-RU" sz="800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lang="ru-RU" sz="800" i="1" spc="-1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800" i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МАОУ ДО ЦТДМ)</a:t>
            </a:r>
            <a:endParaRPr lang="ru-RU" sz="800" dirty="0">
              <a:latin typeface="Times New Roman"/>
              <a:cs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07834" y="5193102"/>
            <a:ext cx="19150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Реализация модели сетевого взаимодействия образовательных организаций города Асино по развитию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образования, в рамках Концепции развития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образования на 2018-2021 годы, утвержденной постановлением администрации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Асиновского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района от18.07.2018 № 1004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534400" y="4416552"/>
            <a:ext cx="3389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сетевых форм взаимодействия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допобразования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школы, СПО, ВО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12792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</TotalTime>
  <Words>3155</Words>
  <Application>Microsoft Office PowerPoint</Application>
  <PresentationFormat>Произвольный</PresentationFormat>
  <Paragraphs>467</Paragraphs>
  <Slides>26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НАПРАВЛЕНИЯ НАЦИОНАЛЬНОГО ПРОЕКТА</vt:lpstr>
      <vt:lpstr>СИСТЕМА ОБЩЕГО ОБРАЗОВАНИЯ АСИНОВСКОГО РАЙОНА</vt:lpstr>
      <vt:lpstr>Слайд 4</vt:lpstr>
      <vt:lpstr>Проект «Современная школа»</vt:lpstr>
      <vt:lpstr>Слайд 6</vt:lpstr>
      <vt:lpstr>Слайд 7</vt:lpstr>
      <vt:lpstr>СОВРЕМЕННОЕ ТЕХНОЛОГИЧЕСКОЕ ОБРАЗОВАНИЕ: «Образовательная  робототехника» и «Соревновательная робототехника»</vt:lpstr>
      <vt:lpstr>Проект «Успех каждого ребенка»</vt:lpstr>
      <vt:lpstr>Слайд 10</vt:lpstr>
      <vt:lpstr>Слайд 11</vt:lpstr>
      <vt:lpstr>Слайд 12</vt:lpstr>
      <vt:lpstr>Образование детей с особыми образовательными потребностями </vt:lpstr>
      <vt:lpstr>Образовательные результаты 2017-2018 уч. год </vt:lpstr>
      <vt:lpstr>Слайд 15</vt:lpstr>
      <vt:lpstr>Охват детей   дополнительным образованием </vt:lpstr>
      <vt:lpstr>Ресурсы по воспитанию и дополнительному образованию </vt:lpstr>
      <vt:lpstr>Слайд 18</vt:lpstr>
      <vt:lpstr> Проект «Цифровая школа»</vt:lpstr>
      <vt:lpstr>СКОРОСТЬ ПОДКЛЮЧЕНИЯ К СЕТИ ИНТЕРНЕТ ОБЩЕОБРАЗОВАТЕЛЬНЫХ ОРГАНИЗАЦИЙ </vt:lpstr>
      <vt:lpstr>Слайд 21</vt:lpstr>
      <vt:lpstr>Проект «Учитель будущего»</vt:lpstr>
      <vt:lpstr>Слайд 23</vt:lpstr>
      <vt:lpstr>Методическое сопровождение педагогов </vt:lpstr>
      <vt:lpstr>Слайд 25</vt:lpstr>
      <vt:lpstr>        Участие Асиновского района в региональном проекте   «Социальная активность»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комплексном подходе к реализации национального проекта «Образование»  в Асиновском районе</dc:title>
  <dc:creator>Пользователь</dc:creator>
  <cp:lastModifiedBy>USER</cp:lastModifiedBy>
  <cp:revision>225</cp:revision>
  <dcterms:created xsi:type="dcterms:W3CDTF">2019-01-05T06:35:35Z</dcterms:created>
  <dcterms:modified xsi:type="dcterms:W3CDTF">2019-04-03T09:08:22Z</dcterms:modified>
</cp:coreProperties>
</file>