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2"/>
  </p:notesMasterIdLst>
  <p:sldIdLst>
    <p:sldId id="256" r:id="rId3"/>
    <p:sldId id="286" r:id="rId4"/>
    <p:sldId id="301" r:id="rId5"/>
    <p:sldId id="309" r:id="rId6"/>
    <p:sldId id="311" r:id="rId7"/>
    <p:sldId id="312" r:id="rId8"/>
    <p:sldId id="308" r:id="rId9"/>
    <p:sldId id="303" r:id="rId10"/>
    <p:sldId id="288" r:id="rId11"/>
    <p:sldId id="289" r:id="rId12"/>
    <p:sldId id="290" r:id="rId13"/>
    <p:sldId id="306" r:id="rId14"/>
    <p:sldId id="293" r:id="rId15"/>
    <p:sldId id="294" r:id="rId16"/>
    <p:sldId id="295" r:id="rId17"/>
    <p:sldId id="307" r:id="rId18"/>
    <p:sldId id="287" r:id="rId19"/>
    <p:sldId id="298" r:id="rId20"/>
    <p:sldId id="29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5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82;&#1086;&#1085;&#1092;&#1077;&#1088;&#1077;&#1085;&#1094;&#1080;&#1103;\&#1085;&#1072;&#1073;&#1088;&#1086;&#1089;&#1082;&#1080;%202018\&#1051;&#1080;&#1089;&#1090;%20Microsoft%20Office%20Excel%20(2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ownloads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clustered"/>
        <c:ser>
          <c:idx val="0"/>
          <c:order val="0"/>
          <c:tx>
            <c:strRef>
              <c:f>Лист1!$B$2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Лист1!$A$3:$A$13</c:f>
              <c:strCache>
                <c:ptCount val="11"/>
                <c:pt idx="0">
                  <c:v>Русский язык</c:v>
                </c:pt>
                <c:pt idx="1">
                  <c:v>Математика (Профиль)</c:v>
                </c:pt>
                <c:pt idx="2">
                  <c:v>Химия</c:v>
                </c:pt>
                <c:pt idx="3">
                  <c:v>Обществознание</c:v>
                </c:pt>
                <c:pt idx="4">
                  <c:v>История</c:v>
                </c:pt>
                <c:pt idx="5">
                  <c:v>Физика </c:v>
                </c:pt>
                <c:pt idx="6">
                  <c:v>Биология</c:v>
                </c:pt>
                <c:pt idx="7">
                  <c:v>Литература</c:v>
                </c:pt>
                <c:pt idx="8">
                  <c:v>География</c:v>
                </c:pt>
                <c:pt idx="9">
                  <c:v>Информатика</c:v>
                </c:pt>
                <c:pt idx="10">
                  <c:v>Английский язык</c:v>
                </c:pt>
              </c:strCache>
            </c:strRef>
          </c:cat>
          <c:val>
            <c:numRef>
              <c:f>Лист1!$B$3:$B$13</c:f>
              <c:numCache>
                <c:formatCode>General</c:formatCode>
                <c:ptCount val="11"/>
                <c:pt idx="0">
                  <c:v>148</c:v>
                </c:pt>
                <c:pt idx="1">
                  <c:v>63</c:v>
                </c:pt>
                <c:pt idx="2">
                  <c:v>24</c:v>
                </c:pt>
                <c:pt idx="3">
                  <c:v>64</c:v>
                </c:pt>
                <c:pt idx="4">
                  <c:v>18</c:v>
                </c:pt>
                <c:pt idx="5">
                  <c:v>26</c:v>
                </c:pt>
                <c:pt idx="6">
                  <c:v>38</c:v>
                </c:pt>
                <c:pt idx="7">
                  <c:v>5</c:v>
                </c:pt>
                <c:pt idx="8">
                  <c:v>7</c:v>
                </c:pt>
                <c:pt idx="9">
                  <c:v>7</c:v>
                </c:pt>
                <c:pt idx="10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2018</c:v>
                </c:pt>
              </c:strCache>
            </c:strRef>
          </c:tx>
          <c:cat>
            <c:strRef>
              <c:f>Лист1!$A$3:$A$13</c:f>
              <c:strCache>
                <c:ptCount val="11"/>
                <c:pt idx="0">
                  <c:v>Русский язык</c:v>
                </c:pt>
                <c:pt idx="1">
                  <c:v>Математика (Профиль)</c:v>
                </c:pt>
                <c:pt idx="2">
                  <c:v>Химия</c:v>
                </c:pt>
                <c:pt idx="3">
                  <c:v>Обществознание</c:v>
                </c:pt>
                <c:pt idx="4">
                  <c:v>История</c:v>
                </c:pt>
                <c:pt idx="5">
                  <c:v>Физика </c:v>
                </c:pt>
                <c:pt idx="6">
                  <c:v>Биология</c:v>
                </c:pt>
                <c:pt idx="7">
                  <c:v>Литература</c:v>
                </c:pt>
                <c:pt idx="8">
                  <c:v>География</c:v>
                </c:pt>
                <c:pt idx="9">
                  <c:v>Информатика</c:v>
                </c:pt>
                <c:pt idx="10">
                  <c:v>Английский язык</c:v>
                </c:pt>
              </c:strCache>
            </c:strRef>
          </c:cat>
          <c:val>
            <c:numRef>
              <c:f>Лист1!$C$3:$C$13</c:f>
              <c:numCache>
                <c:formatCode>General</c:formatCode>
                <c:ptCount val="11"/>
                <c:pt idx="0">
                  <c:v>135</c:v>
                </c:pt>
                <c:pt idx="1">
                  <c:v>89</c:v>
                </c:pt>
                <c:pt idx="2">
                  <c:v>14</c:v>
                </c:pt>
                <c:pt idx="3">
                  <c:v>64</c:v>
                </c:pt>
                <c:pt idx="4">
                  <c:v>25</c:v>
                </c:pt>
                <c:pt idx="5">
                  <c:v>34</c:v>
                </c:pt>
                <c:pt idx="6">
                  <c:v>21</c:v>
                </c:pt>
                <c:pt idx="7">
                  <c:v>1</c:v>
                </c:pt>
                <c:pt idx="8">
                  <c:v>11</c:v>
                </c:pt>
                <c:pt idx="9">
                  <c:v>6</c:v>
                </c:pt>
                <c:pt idx="10">
                  <c:v>4</c:v>
                </c:pt>
              </c:numCache>
            </c:numRef>
          </c:val>
        </c:ser>
        <c:axId val="115652096"/>
        <c:axId val="115653632"/>
      </c:barChart>
      <c:catAx>
        <c:axId val="115652096"/>
        <c:scaling>
          <c:orientation val="minMax"/>
        </c:scaling>
        <c:axPos val="l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5653632"/>
        <c:crosses val="autoZero"/>
        <c:auto val="1"/>
        <c:lblAlgn val="ctr"/>
        <c:lblOffset val="100"/>
      </c:catAx>
      <c:valAx>
        <c:axId val="115653632"/>
        <c:scaling>
          <c:orientation val="minMax"/>
        </c:scaling>
        <c:axPos val="b"/>
        <c:numFmt formatCode="General" sourceLinked="1"/>
        <c:tickLblPos val="nextTo"/>
        <c:crossAx val="11565209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80416468062688373"/>
          <c:y val="0.44594456548142491"/>
          <c:w val="0.19583531937311621"/>
          <c:h val="0.14697189954411846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4488407699037621E-2"/>
          <c:y val="0.23822663471413899"/>
          <c:w val="0.90219478379156059"/>
          <c:h val="0.4215423701327955"/>
        </c:manualLayout>
      </c:layout>
      <c:lineChart>
        <c:grouping val="standard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Школьный этап ВсОШ Процентный охват</c:v>
                </c:pt>
              </c:strCache>
            </c:strRef>
          </c:tx>
          <c:marker>
            <c:symbol val="circle"/>
            <c:size val="18"/>
          </c:marker>
          <c:dLbls>
            <c:dLbl>
              <c:idx val="0"/>
              <c:layout>
                <c:manualLayout>
                  <c:x val="-4.2081949058693315E-2"/>
                  <c:y val="-4.57665903890161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DD7-4B8E-A0E0-409197E7BD5E}"/>
                </c:ext>
              </c:extLst>
            </c:dLbl>
            <c:dLbl>
              <c:idx val="1"/>
              <c:layout>
                <c:manualLayout>
                  <c:x val="-4.3247170531476122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DD7-4B8E-A0E0-409197E7BD5E}"/>
                </c:ext>
              </c:extLst>
            </c:dLbl>
            <c:dLbl>
              <c:idx val="2"/>
              <c:layout>
                <c:manualLayout>
                  <c:x val="-3.5552977769519649E-2"/>
                  <c:y val="-1.579660281006791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DD7-4B8E-A0E0-409197E7BD5E}"/>
                </c:ext>
              </c:extLst>
            </c:dLbl>
            <c:dLbl>
              <c:idx val="3"/>
              <c:layout>
                <c:manualLayout>
                  <c:x val="-3.920585334481160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DD7-4B8E-A0E0-409197E7BD5E}"/>
                </c:ext>
              </c:extLst>
            </c:dLbl>
            <c:dLbl>
              <c:idx val="4"/>
              <c:layout>
                <c:manualLayout>
                  <c:x val="-4.1032291132457606E-2"/>
                  <c:y val="-2.996965277679453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DD7-4B8E-A0E0-409197E7BD5E}"/>
                </c:ext>
              </c:extLst>
            </c:dLbl>
            <c:dLbl>
              <c:idx val="5"/>
              <c:layout>
                <c:manualLayout>
                  <c:x val="-4.468516670774951E-2"/>
                  <c:y val="-5.993930555358904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DD7-4B8E-A0E0-409197E7BD5E}"/>
                </c:ext>
              </c:extLst>
            </c:dLbl>
            <c:dLbl>
              <c:idx val="6"/>
              <c:layout>
                <c:manualLayout>
                  <c:x val="-3.5941563194891266E-2"/>
                  <c:y val="-2.996965277679453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DD7-4B8E-A0E0-409197E7BD5E}"/>
                </c:ext>
              </c:extLst>
            </c:dLbl>
            <c:dLbl>
              <c:idx val="7"/>
              <c:layout>
                <c:manualLayout>
                  <c:x val="-3.9594294956184189E-2"/>
                  <c:y val="-8.991131814556288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DD7-4B8E-A0E0-409197E7BD5E}"/>
                </c:ext>
              </c:extLst>
            </c:dLbl>
            <c:dLbl>
              <c:idx val="8"/>
              <c:layout>
                <c:manualLayout>
                  <c:x val="-4.1420732743830173E-2"/>
                  <c:y val="1.579660281006791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DD7-4B8E-A0E0-409197E7BD5E}"/>
                </c:ext>
              </c:extLst>
            </c:dLbl>
            <c:dLbl>
              <c:idx val="9"/>
              <c:layout>
                <c:manualLayout>
                  <c:x val="-4.5073608319122112E-2"/>
                  <c:y val="-2.996965277679453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DD7-4B8E-A0E0-409197E7BD5E}"/>
                </c:ext>
              </c:extLst>
            </c:dLbl>
            <c:dLbl>
              <c:idx val="10"/>
              <c:layout>
                <c:manualLayout>
                  <c:x val="-3.5552977769519677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ADD7-4B8E-A0E0-409197E7BD5E}"/>
                </c:ext>
              </c:extLst>
            </c:dLbl>
            <c:dLbl>
              <c:idx val="11"/>
              <c:layout>
                <c:manualLayout>
                  <c:x val="-3.2288543805600291E-2"/>
                  <c:y val="-2.996965277679453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DD7-4B8E-A0E0-409197E7BD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Лист1!$A$3:$A$14</c:f>
              <c:strCache>
                <c:ptCount val="12"/>
                <c:pt idx="0">
                  <c:v>Б Кордон</c:v>
                </c:pt>
                <c:pt idx="1">
                  <c:v>Больше Дорохово</c:v>
                </c:pt>
                <c:pt idx="2">
                  <c:v>Ягодное</c:v>
                </c:pt>
                <c:pt idx="3">
                  <c:v>№2</c:v>
                </c:pt>
                <c:pt idx="4">
                  <c:v>Новиковка</c:v>
                </c:pt>
                <c:pt idx="5">
                  <c:v>№4</c:v>
                </c:pt>
                <c:pt idx="6">
                  <c:v>Ново-Кусково</c:v>
                </c:pt>
                <c:pt idx="7">
                  <c:v>Новониколаевка</c:v>
                </c:pt>
                <c:pt idx="8">
                  <c:v>№5</c:v>
                </c:pt>
                <c:pt idx="9">
                  <c:v>Батурино</c:v>
                </c:pt>
                <c:pt idx="10">
                  <c:v>№1</c:v>
                </c:pt>
                <c:pt idx="11">
                  <c:v>Минаевка</c:v>
                </c:pt>
              </c:strCache>
            </c:strRef>
          </c:cat>
          <c:val>
            <c:numRef>
              <c:f>Лист1!$B$3:$B$14</c:f>
              <c:numCache>
                <c:formatCode>General</c:formatCode>
                <c:ptCount val="12"/>
                <c:pt idx="0">
                  <c:v>75</c:v>
                </c:pt>
                <c:pt idx="1">
                  <c:v>70.2</c:v>
                </c:pt>
                <c:pt idx="2">
                  <c:v>54.2</c:v>
                </c:pt>
                <c:pt idx="3">
                  <c:v>51.6</c:v>
                </c:pt>
                <c:pt idx="4">
                  <c:v>47.1</c:v>
                </c:pt>
                <c:pt idx="5">
                  <c:v>40.1</c:v>
                </c:pt>
                <c:pt idx="6">
                  <c:v>34.200000000000003</c:v>
                </c:pt>
                <c:pt idx="7">
                  <c:v>29.9</c:v>
                </c:pt>
                <c:pt idx="8">
                  <c:v>28.7</c:v>
                </c:pt>
                <c:pt idx="9">
                  <c:v>24.4</c:v>
                </c:pt>
                <c:pt idx="10">
                  <c:v>19</c:v>
                </c:pt>
                <c:pt idx="11">
                  <c:v>18.3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ADD7-4B8E-A0E0-409197E7BD5E}"/>
            </c:ext>
          </c:extLst>
        </c:ser>
        <c:marker val="1"/>
        <c:axId val="116233728"/>
        <c:axId val="116235264"/>
      </c:lineChart>
      <c:catAx>
        <c:axId val="116233728"/>
        <c:scaling>
          <c:orientation val="minMax"/>
        </c:scaling>
        <c:axPos val="b"/>
        <c:minorGridlines/>
        <c:numFmt formatCode="General" sourceLinked="0"/>
        <c:tickLblPos val="nextTo"/>
        <c:crossAx val="116235264"/>
        <c:crosses val="autoZero"/>
        <c:auto val="1"/>
        <c:lblAlgn val="ctr"/>
        <c:lblOffset val="100"/>
      </c:catAx>
      <c:valAx>
        <c:axId val="116235264"/>
        <c:scaling>
          <c:orientation val="minMax"/>
        </c:scaling>
        <c:axPos val="l"/>
        <c:majorGridlines/>
        <c:numFmt formatCode="General" sourceLinked="1"/>
        <c:tickLblPos val="nextTo"/>
        <c:crossAx val="11623372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5CADE-48D7-48F5-9F12-63B7E40F4ADA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B4A54D-DF15-4E5A-81CD-87A93FA13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63538" y="684213"/>
            <a:ext cx="6083300" cy="34226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рамках реализации регионального плана по созданию дополнительных мест для детей в возрасте от 2-х месяцев до 3-х лет в 2018-2021 гг. различными способами планируется создать 11 396 мест, из них:</a:t>
            </a:r>
          </a:p>
          <a:p>
            <a:pPr lvl="0"/>
            <a:r>
              <a:rPr lang="ru-RU" dirty="0"/>
              <a:t>В рамках заключенных с </a:t>
            </a:r>
            <a:r>
              <a:rPr lang="ru-RU" dirty="0" err="1"/>
              <a:t>Минпросвещением</a:t>
            </a:r>
            <a:r>
              <a:rPr lang="ru-RU" dirty="0"/>
              <a:t> России в 2018-2019 гг. Соглашений путем строительства (приобретения) 19 детских садов общей мощностью </a:t>
            </a:r>
            <a:r>
              <a:rPr lang="ru-RU" b="1" dirty="0"/>
              <a:t>3040 </a:t>
            </a:r>
            <a:r>
              <a:rPr lang="ru-RU" dirty="0"/>
              <a:t>мест будет создано </a:t>
            </a:r>
            <a:r>
              <a:rPr lang="ru-RU" b="1" dirty="0"/>
              <a:t>900</a:t>
            </a:r>
            <a:r>
              <a:rPr lang="ru-RU" dirty="0"/>
              <a:t> ясельных мест. </a:t>
            </a:r>
          </a:p>
          <a:p>
            <a:pPr lvl="0"/>
            <a:r>
              <a:rPr lang="ru-RU" b="1" dirty="0"/>
              <a:t>2140 </a:t>
            </a:r>
            <a:r>
              <a:rPr lang="ru-RU" dirty="0"/>
              <a:t>ясельных мест будет создано за счет компенсирующих мероприятий;</a:t>
            </a:r>
          </a:p>
          <a:p>
            <a:pPr lvl="0"/>
            <a:r>
              <a:rPr lang="ru-RU" b="1" dirty="0"/>
              <a:t>537</a:t>
            </a:r>
            <a:r>
              <a:rPr lang="ru-RU" dirty="0"/>
              <a:t> дополнительных ясельных мест в 9 муниципальных образованиях Томской области планируется создать путем капитального, текущего ремонта, перепрофилирования, дооснащения (2018 – 2021 гг.);</a:t>
            </a:r>
          </a:p>
          <a:p>
            <a:pPr lvl="0"/>
            <a:r>
              <a:rPr lang="ru-RU" b="1" dirty="0"/>
              <a:t>7819</a:t>
            </a:r>
            <a:r>
              <a:rPr lang="ru-RU" dirty="0"/>
              <a:t> дополнительных ясельных мест необходимо создать в организациях (частной формы собственности) и у индивидуальных предпринимателей, осуществляющих образовательную деятельность по образовательным программам дошкольного образования, присмотру и уходу за детьми, в том числе при условии поддержки федерального бюджета в рамках реализации регионального проекта «Содействие занятости женщин - создание условий дошкольного образования для детей в возрасте до 3 лет» Национального проекта «Демография» (из них по 500 мест в 2020 и 2021 гг. в случае получения гранта). В настоящий момент работа с предпринимателями уже проведена в </a:t>
            </a:r>
            <a:r>
              <a:rPr lang="ru-RU" dirty="0" err="1"/>
              <a:t>г.Томске</a:t>
            </a:r>
            <a:r>
              <a:rPr lang="ru-RU" dirty="0"/>
              <a:t> и Томском районе, определен круг лиц. готовых подать заявку на получение гранта с целью создания новых мест для детей в возрасте до 3-х лет.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301D6-B595-4D0A-A386-348EA836C02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5768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703263" y="920750"/>
            <a:ext cx="6137276" cy="4603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/>
              <a:t>Коллеги, В.В. Путин в обращении к Федеральному собранию прямо указал на необходимость изменения стандартов. Безусловно, мы все понимаем, что это повлечёт за собой изменение содержания образования. </a:t>
            </a:r>
          </a:p>
          <a:p>
            <a:r>
              <a:rPr lang="ru-RU" baseline="0" dirty="0"/>
              <a:t>В связи с этим в Министерстве Просвещения с 2018 года началась работа по обновлению ФГОС начального и основного образования.</a:t>
            </a:r>
            <a:r>
              <a:rPr lang="ru-RU" dirty="0"/>
              <a:t>  29 апреля 2019 года закончилось общественное обсуждение проекты нового стандарта начального и основного общего образования. Новые стандарты были разработаны ведущими педвузами страны.</a:t>
            </a:r>
          </a:p>
          <a:p>
            <a:r>
              <a:rPr lang="ru-RU" dirty="0"/>
              <a:t>Наибольший интерес общественности в начальной школе вызвали требования по русскому языку (286 поступивших предложений), общее структурное содержание программ (272 предложения), а также вопросы преподавания литературного чтения, иностранного языка и математики (435 предложений). В средней школе среди предметов самым обсуждаемым также стал русский язык, собрав около 600 предложений. </a:t>
            </a:r>
          </a:p>
          <a:p>
            <a:r>
              <a:rPr lang="ru-RU" dirty="0"/>
              <a:t>Повышенный интерес отмечен к преподаванию иностранного языка, литературы, математики, технологии и истории. В настоящее время предложения и комментарии переданы в рабочую группу, занимающуюся доработкой ФГОС.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7201F-6174-4D48-8195-6547C06FE87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1173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703263" y="920750"/>
            <a:ext cx="6137276" cy="4603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 материально-техническое оснащение каждая школа получит 1,6 </a:t>
            </a:r>
            <a:r>
              <a:rPr lang="ru-RU" dirty="0" err="1"/>
              <a:t>млн.руб</a:t>
            </a:r>
            <a:r>
              <a:rPr lang="ru-RU" dirty="0"/>
              <a:t>. из средств консолидированного бюджета. (Центры будут оснащены компьютерами, 3D – принтерами, </a:t>
            </a:r>
            <a:r>
              <a:rPr lang="ru-RU" dirty="0" err="1"/>
              <a:t>квадрокоптерами</a:t>
            </a:r>
            <a:r>
              <a:rPr lang="ru-RU" dirty="0"/>
              <a:t>, шлемами виртуальной реальности, планшетами, фотоаппаратами и многим другим современным оборудованием.) </a:t>
            </a:r>
          </a:p>
          <a:p>
            <a:r>
              <a:rPr lang="ru-RU" dirty="0"/>
              <a:t>Обновленные образовательные программы, которые будут реализовываться в «Точках роста», позволят школьникам приобрести базовые навыки работы с современным технологичным оборудованием, освоить современные технологии, помогут сформировать у ребят современные технологические и гуманитарные компетенции, а также обеспечат преемственность перехода от общего образования к среднему профессиональному и высшему образованию.</a:t>
            </a:r>
          </a:p>
          <a:p>
            <a:r>
              <a:rPr lang="ru-RU" dirty="0"/>
              <a:t>В августе 2019 года 46 педагогов Томской области прошли курсы повышения квалификации по преподаванию новых образовательных программ.</a:t>
            </a:r>
          </a:p>
          <a:p>
            <a:r>
              <a:rPr lang="ru-RU" dirty="0"/>
              <a:t>Коллеги, обращаю ваше внимание, что несмотря на то, что «Точки роста» создаются в сельской местности и малых городах, перед г. Томском и г. Северском также стоит задача по обновлению содержания предметной области «Технология».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EC67A-2506-442B-B9AC-D1257D34627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2669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3950" y="684213"/>
            <a:ext cx="4562475" cy="34226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9733">
              <a:defRPr/>
            </a:pPr>
            <a:r>
              <a:rPr lang="ru-RU" dirty="0"/>
              <a:t>В рамках федерального проекта «Современная школа» поддержку получат 9 коррекционных школ области, расположенных в Томске, Стрежевом, Асино, </a:t>
            </a:r>
            <a:r>
              <a:rPr lang="ru-RU" dirty="0" err="1"/>
              <a:t>Бакчарском</a:t>
            </a:r>
            <a:r>
              <a:rPr lang="ru-RU" dirty="0"/>
              <a:t>, </a:t>
            </a:r>
            <a:r>
              <a:rPr lang="ru-RU" dirty="0" err="1"/>
              <a:t>Кожевниковском</a:t>
            </a:r>
            <a:r>
              <a:rPr lang="ru-RU" dirty="0"/>
              <a:t> и Томском районах. Это школы, в которых учатся дети с нарушениями слуха, зрения, опорно-двигательного аппарата, умственной отсталостью. Всего около  1150 детей с ограниченными возможностями здоровья, в том числе 878 детей-инвалидов. За период реализации мероприятия планируется привлечь средства</a:t>
            </a:r>
            <a:r>
              <a:rPr lang="ru-RU" baseline="0" dirty="0"/>
              <a:t> ФБ в объеме 66,1 </a:t>
            </a:r>
            <a:r>
              <a:rPr lang="ru-RU" baseline="0" dirty="0" err="1"/>
              <a:t>млн.руб</a:t>
            </a:r>
            <a:r>
              <a:rPr lang="ru-RU" baseline="0" dirty="0"/>
              <a:t>.</a:t>
            </a:r>
            <a:endParaRPr lang="ru-RU" dirty="0"/>
          </a:p>
          <a:p>
            <a:r>
              <a:rPr lang="ru-RU" dirty="0"/>
              <a:t>Более 7 миллионов рублей будет направлено на модернизацию</a:t>
            </a:r>
            <a:r>
              <a:rPr lang="ru-RU" baseline="0" dirty="0"/>
              <a:t> каждой </a:t>
            </a:r>
            <a:r>
              <a:rPr lang="ru-RU" dirty="0"/>
              <a:t>коррекционной школы в рамках нацпроекта «Образование».</a:t>
            </a:r>
          </a:p>
          <a:p>
            <a:r>
              <a:rPr lang="ru-RU" dirty="0"/>
              <a:t>Реализация мероприятий позволит не только повысить доступность качественного образования для детей с ОВЗ и детей - инвалидов, но и будет способствовать повышению конкурентоспособности получаемого образования, а соответственно и улучшению качества жизни детей с ОВЗ и детей-инвалидов в Томской области.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DEC67A-2506-442B-B9AC-D1257D34627B}" type="slidenum">
              <a:rPr kumimoji="0" lang="ru-RU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799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703263" y="920750"/>
            <a:ext cx="6137276" cy="46037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dirty="0"/>
              <a:t>В рамках реализации национального проекта «Цифровая экономика» начинают проводиться работы по подключению к сети передачи данных общеобразовательных организаций на территории Томской области, организацией ПАО «</a:t>
            </a:r>
            <a:r>
              <a:rPr lang="ru-RU" altLang="ru-RU" dirty="0" err="1"/>
              <a:t>Ростелеком</a:t>
            </a:r>
            <a:r>
              <a:rPr lang="ru-RU" altLang="ru-RU" dirty="0"/>
              <a:t>».</a:t>
            </a:r>
          </a:p>
          <a:p>
            <a:r>
              <a:rPr lang="ru-RU" altLang="ru-RU" dirty="0"/>
              <a:t>Всего за период 2019-2021 планируется подключение 235 учреждений, включая филиалы. До конца 2019 года будет подключена 91 организация, в 2020 году – 69 организаций, в 2021 году – 75 организаций. В городской местности скорость составит 100 </a:t>
            </a:r>
            <a:r>
              <a:rPr lang="ru-RU" altLang="ru-RU" dirty="0" err="1"/>
              <a:t>мб</a:t>
            </a:r>
            <a:r>
              <a:rPr lang="ru-RU" altLang="ru-RU" dirty="0"/>
              <a:t>/с, в сельской – 50 </a:t>
            </a:r>
            <a:r>
              <a:rPr lang="ru-RU" altLang="ru-RU" dirty="0" err="1"/>
              <a:t>мб</a:t>
            </a:r>
            <a:r>
              <a:rPr lang="ru-RU" altLang="ru-RU" dirty="0"/>
              <a:t>/с. Только в самых труднодоступных районах будет использоваться спутниковый интернет со скоростью 1 </a:t>
            </a:r>
            <a:r>
              <a:rPr lang="ru-RU" altLang="ru-RU" dirty="0" err="1"/>
              <a:t>мб</a:t>
            </a:r>
            <a:r>
              <a:rPr lang="ru-RU" altLang="ru-RU" dirty="0"/>
              <a:t>/с, где другой тип связи не возможен.</a:t>
            </a:r>
          </a:p>
          <a:p>
            <a:r>
              <a:rPr lang="ru-RU" altLang="ru-RU" dirty="0"/>
              <a:t>Подключение школ региона к высокоскоростному интернету откроет для учеников и учителей новые возможности. Будет обеспечена оптимизация деятельности образовательных организаций, перевод отчетности образовательных организаций в электронный вид и ее автоматическое формирование. Возможность беспрепятственно работать с платформой непрерывного образования и набором сервисов, обеспечивающих навигацию и поддержку граждан при выборе образовательных программ и организаций, а наличие высокоскоростного интернета в удаленных районах, позволит ученикам дистанционно получить образование от лучших преподавателей мира. </a:t>
            </a:r>
          </a:p>
          <a:p>
            <a:endParaRPr kumimoji="0" lang="ru-RU" altLang="ru-RU" dirty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235" indent="-28432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7285" indent="-227457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92199" indent="-227457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7113" indent="-227457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02027" indent="-22745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56941" indent="-22745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11855" indent="-22745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66769" indent="-227457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896ADB8-65C2-4099-BFDA-A144FE824830}" type="slidenum">
              <a:rPr kumimoji="0"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13</a:t>
            </a:fld>
            <a:endParaRPr kumimoji="0"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866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00194">
              <a:spcBef>
                <a:spcPts val="525"/>
              </a:spcBef>
              <a:defRPr/>
            </a:pPr>
            <a:r>
              <a:rPr lang="ru-RU" sz="1100" dirty="0">
                <a:latin typeface="Gotham Pro Black" panose="02000903040000020004" pitchFamily="50" charset="0"/>
                <a:cs typeface="Gotham Pro Black" panose="02000903040000020004" pitchFamily="50" charset="0"/>
                <a:sym typeface="Wingdings" panose="05000000000000000000" pitchFamily="2" charset="2"/>
              </a:rPr>
              <a:t>Охват доп. образованием в разрезе муниципальных образований, %</a:t>
            </a:r>
          </a:p>
          <a:p>
            <a:pPr>
              <a:spcBef>
                <a:spcPts val="525"/>
              </a:spcBef>
            </a:pPr>
            <a:endParaRPr lang="ru-RU" dirty="0">
              <a:latin typeface="Gotham Pro Light" panose="02000503030000020004" pitchFamily="50" charset="0"/>
              <a:cs typeface="Gotham Pro Light" panose="02000503030000020004" pitchFamily="50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6EDDB-979E-48D2-83FB-D9ED7C431F3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1380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100" dirty="0">
                <a:sym typeface="Calibri"/>
              </a:rPr>
              <a:t>«ПАТРИОТИЧЕСКИЙ ЦЕНТР»</a:t>
            </a:r>
          </a:p>
          <a:p>
            <a:r>
              <a:rPr lang="en-US" sz="1100" dirty="0"/>
              <a:t>2017 </a:t>
            </a:r>
            <a:r>
              <a:rPr lang="ru-RU" sz="1100" dirty="0"/>
              <a:t>– 5 проектов; 2</a:t>
            </a:r>
            <a:r>
              <a:rPr lang="en-US" sz="1100" dirty="0"/>
              <a:t>018 – </a:t>
            </a:r>
            <a:r>
              <a:rPr lang="ru-RU" sz="1100" dirty="0"/>
              <a:t>4 проекта</a:t>
            </a:r>
          </a:p>
          <a:p>
            <a:r>
              <a:rPr lang="ru-RU" sz="1100" dirty="0"/>
              <a:t>2017 – 2500 студентов; 2018 – 3100 студентов</a:t>
            </a:r>
          </a:p>
          <a:p>
            <a:r>
              <a:rPr lang="ru-RU" sz="1100" dirty="0"/>
              <a:t>Создано 4 поисковых отряда</a:t>
            </a:r>
          </a:p>
          <a:p>
            <a:r>
              <a:rPr lang="ru-RU" sz="1100" dirty="0">
                <a:sym typeface="Calibri"/>
              </a:rPr>
              <a:t>«Студенческое самоуправление»</a:t>
            </a:r>
          </a:p>
          <a:p>
            <a:r>
              <a:rPr lang="ru-RU" sz="1100" dirty="0"/>
              <a:t>количество проектов: </a:t>
            </a:r>
            <a:r>
              <a:rPr lang="en-US" sz="1100" dirty="0"/>
              <a:t>2017 </a:t>
            </a:r>
            <a:r>
              <a:rPr lang="ru-RU" sz="1100" dirty="0"/>
              <a:t>– 3;</a:t>
            </a:r>
            <a:r>
              <a:rPr lang="en-US" sz="1100" dirty="0"/>
              <a:t> </a:t>
            </a:r>
            <a:r>
              <a:rPr lang="ru-RU" sz="1100" dirty="0"/>
              <a:t>      </a:t>
            </a:r>
            <a:r>
              <a:rPr lang="en-US" sz="1100" dirty="0"/>
              <a:t>2018 – </a:t>
            </a:r>
            <a:r>
              <a:rPr lang="ru-RU" sz="1100" dirty="0"/>
              <a:t>3</a:t>
            </a:r>
          </a:p>
          <a:p>
            <a:r>
              <a:rPr lang="ru-RU" sz="1100" dirty="0"/>
              <a:t>Количество участников: 2017 – 872 студента; 2018 – 1100 студента</a:t>
            </a:r>
          </a:p>
          <a:p>
            <a:r>
              <a:rPr lang="ru-RU" sz="1100" dirty="0">
                <a:sym typeface="Calibri"/>
              </a:rPr>
              <a:t>«Ты-</a:t>
            </a:r>
            <a:r>
              <a:rPr lang="ru-RU" sz="1100" dirty="0" err="1">
                <a:sym typeface="Calibri"/>
              </a:rPr>
              <a:t>предпринимателЬ</a:t>
            </a:r>
            <a:r>
              <a:rPr lang="ru-RU" sz="1100" dirty="0">
                <a:sym typeface="Calibri"/>
              </a:rPr>
              <a:t>»</a:t>
            </a:r>
          </a:p>
          <a:p>
            <a:r>
              <a:rPr lang="ru-RU" sz="1100" dirty="0"/>
              <a:t>количество проектов: </a:t>
            </a:r>
            <a:r>
              <a:rPr lang="en-US" sz="1100" dirty="0"/>
              <a:t>2017 </a:t>
            </a:r>
            <a:r>
              <a:rPr lang="ru-RU" sz="1100" dirty="0"/>
              <a:t>– 2;</a:t>
            </a:r>
            <a:r>
              <a:rPr lang="en-US" sz="1100" dirty="0"/>
              <a:t> </a:t>
            </a:r>
            <a:r>
              <a:rPr lang="ru-RU" sz="1100" dirty="0"/>
              <a:t>      </a:t>
            </a:r>
            <a:r>
              <a:rPr lang="en-US" sz="1100" dirty="0"/>
              <a:t>2018 – </a:t>
            </a:r>
            <a:r>
              <a:rPr lang="ru-RU" sz="1100" dirty="0"/>
              <a:t>3</a:t>
            </a:r>
          </a:p>
          <a:p>
            <a:r>
              <a:rPr lang="ru-RU" sz="1100" dirty="0"/>
              <a:t>Количество участников: 2017 – 250 студентов; 2018 – 543 студента</a:t>
            </a:r>
          </a:p>
          <a:p>
            <a:r>
              <a:rPr lang="ru-RU" sz="1100" dirty="0">
                <a:sym typeface="Calibri"/>
              </a:rPr>
              <a:t>«Волонтерская лига»</a:t>
            </a:r>
          </a:p>
          <a:p>
            <a:r>
              <a:rPr lang="ru-RU" sz="1100" dirty="0"/>
              <a:t>количество проектов: </a:t>
            </a:r>
            <a:r>
              <a:rPr lang="en-US" sz="1100" dirty="0"/>
              <a:t>2017 </a:t>
            </a:r>
            <a:r>
              <a:rPr lang="ru-RU" sz="1100" dirty="0"/>
              <a:t>– 12;</a:t>
            </a:r>
            <a:r>
              <a:rPr lang="en-US" sz="1100" dirty="0"/>
              <a:t> </a:t>
            </a:r>
            <a:r>
              <a:rPr lang="ru-RU" sz="1100" dirty="0"/>
              <a:t>      </a:t>
            </a:r>
            <a:r>
              <a:rPr lang="en-US" sz="1100" dirty="0"/>
              <a:t>2018 – </a:t>
            </a:r>
            <a:r>
              <a:rPr lang="ru-RU" sz="1100" dirty="0"/>
              <a:t>13</a:t>
            </a:r>
          </a:p>
          <a:p>
            <a:r>
              <a:rPr lang="ru-RU" sz="1100" dirty="0"/>
              <a:t>Количество участников: 2017 – 1980 студентов; 2018 – 3100 студента</a:t>
            </a:r>
          </a:p>
          <a:p>
            <a:r>
              <a:rPr lang="ru-RU" sz="1100" dirty="0">
                <a:sym typeface="Calibri"/>
              </a:rPr>
              <a:t>«ТВОРЧЕСТВО» </a:t>
            </a:r>
          </a:p>
          <a:p>
            <a:pPr marL="150674"/>
            <a:r>
              <a:rPr lang="ru-RU" sz="1100" dirty="0"/>
              <a:t>количество проектов: </a:t>
            </a:r>
            <a:r>
              <a:rPr lang="en-US" sz="1100" dirty="0"/>
              <a:t>2017 </a:t>
            </a:r>
            <a:r>
              <a:rPr lang="ru-RU" sz="1100" dirty="0"/>
              <a:t>– 2;</a:t>
            </a:r>
            <a:r>
              <a:rPr lang="en-US" sz="1100" dirty="0"/>
              <a:t> </a:t>
            </a:r>
            <a:r>
              <a:rPr lang="ru-RU" sz="1100" dirty="0"/>
              <a:t>      </a:t>
            </a:r>
            <a:r>
              <a:rPr lang="en-US" sz="1100" dirty="0"/>
              <a:t>2018 – </a:t>
            </a:r>
            <a:r>
              <a:rPr lang="ru-RU" sz="1100" dirty="0"/>
              <a:t>3</a:t>
            </a:r>
          </a:p>
          <a:p>
            <a:pPr marL="150674"/>
            <a:r>
              <a:rPr lang="ru-RU" sz="1100" dirty="0"/>
              <a:t>Количество участников: 2017 – 1 100 студентов; 2018 – 1 500 студентов</a:t>
            </a:r>
          </a:p>
          <a:p>
            <a:r>
              <a:rPr lang="ru-RU" sz="1100" dirty="0">
                <a:sym typeface="Calibri"/>
              </a:rPr>
              <a:t>«ТОМСК МОЛОДОЙ» </a:t>
            </a:r>
          </a:p>
          <a:p>
            <a:pPr marL="150674"/>
            <a:r>
              <a:rPr lang="ru-RU" sz="1100" dirty="0"/>
              <a:t>Количество участников: 2017 – 250 студентов; 2018 – 650 студентов</a:t>
            </a:r>
          </a:p>
          <a:p>
            <a:pPr marL="150674"/>
            <a:endParaRPr lang="ru-RU" sz="1100" b="1" dirty="0"/>
          </a:p>
          <a:p>
            <a:pPr marL="150674"/>
            <a:r>
              <a:rPr lang="ru-RU" sz="1100" b="1" dirty="0"/>
              <a:t>6</a:t>
            </a:r>
            <a:r>
              <a:rPr lang="ru-RU" sz="1100" dirty="0"/>
              <a:t> групп детей по маршруту </a:t>
            </a:r>
            <a:r>
              <a:rPr lang="ru-RU" sz="1100" b="1" dirty="0"/>
              <a:t>«окно в Сибирь. тур по золотому кольцу Томской области» </a:t>
            </a:r>
            <a:r>
              <a:rPr lang="ru-RU" sz="1100" dirty="0"/>
              <a:t>(совместно с томским отделением русского географического общества) </a:t>
            </a:r>
          </a:p>
          <a:p>
            <a:pPr marL="150674"/>
            <a:endParaRPr lang="ru-RU" sz="1100" dirty="0"/>
          </a:p>
          <a:p>
            <a:endParaRPr lang="ru-RU" sz="1100" dirty="0"/>
          </a:p>
          <a:p>
            <a:endParaRPr lang="ru-RU" sz="1100" dirty="0"/>
          </a:p>
          <a:p>
            <a:endParaRPr lang="ru-RU" sz="1100" dirty="0"/>
          </a:p>
          <a:p>
            <a:endParaRPr lang="ru-RU" sz="110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B6EDDB-979E-48D2-83FB-D9ED7C431F3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72954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9CAF0-CA2F-4FEF-BF1E-0A62B74E0A1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0449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25400"/>
            <a:fld id="{81D60167-4931-47E6-BA6A-407CBD079E47}" type="slidenum">
              <a:rPr lang="ru-RU" spc="-10" smtClean="0"/>
              <a:pPr marL="25400"/>
              <a:t>‹#›</a:t>
            </a:fld>
            <a:endParaRPr lang="ru-RU" spc="-10" dirty="0"/>
          </a:p>
        </p:txBody>
      </p:sp>
    </p:spTree>
    <p:extLst>
      <p:ext uri="{BB962C8B-B14F-4D97-AF65-F5344CB8AC3E}">
        <p14:creationId xmlns:p14="http://schemas.microsoft.com/office/powerpoint/2010/main" xmlns="" val="150939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9/9/2019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2248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81150" y="-268401"/>
            <a:ext cx="7581900" cy="369332"/>
          </a:xfrm>
        </p:spPr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53171" y="2425447"/>
            <a:ext cx="6259830" cy="207749"/>
          </a:xfrm>
        </p:spPr>
        <p:txBody>
          <a:bodyPr lIns="0" tIns="0" rIns="0" bIns="0"/>
          <a:lstStyle>
            <a:lvl1pPr>
              <a:defRPr sz="13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9/9/2019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1919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81150" y="-268401"/>
            <a:ext cx="7581900" cy="369332"/>
          </a:xfrm>
        </p:spPr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9/9/2019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8581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4017" y="2084832"/>
            <a:ext cx="8892540" cy="30891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81150" y="-268401"/>
            <a:ext cx="7581900" cy="369332"/>
          </a:xfrm>
        </p:spPr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9/9/2019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856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9/9/2019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673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2817466"/>
            <a:ext cx="6858000" cy="69249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27699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CDFE26D-4BAF-4C83-8E52-36DB04EF83EA}" type="datetimeFigureOut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09.09.2019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F1F89CE-93F0-4D55-8167-D7CCABDFF20A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8575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CDFE26D-4BAF-4C83-8E52-36DB04EF83EA}" type="datetimeFigureOut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09.09.2019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F1F89CE-93F0-4D55-8167-D7CCABDFF20A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995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49244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2228076"/>
            <a:ext cx="3868340" cy="27699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13849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2228076"/>
            <a:ext cx="3887391" cy="27699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13849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CDFE26D-4BAF-4C83-8E52-36DB04EF83EA}" type="datetimeFigureOut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09.09.2019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4F1F89CE-93F0-4D55-8167-D7CCABDFF20A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3644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0AF57A6A-68F9-46E5-B9D1-F1806104B78D}" type="datetimeFigureOut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09.09.2019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BE85471-808D-4E97-AD1E-C190B494DE72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44314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1150" y="-268401"/>
            <a:ext cx="7581900" cy="49244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124649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124649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77941"/>
            <a:ext cx="2103120" cy="207749"/>
          </a:xfrm>
        </p:spPr>
        <p:txBody>
          <a:bodyPr/>
          <a:lstStyle/>
          <a:p>
            <a:pPr defTabSz="685800"/>
            <a:fld id="{B4C71EC6-210F-42DE-9C53-41977AD35B3D}" type="datetimeFigureOut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09.09.2019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08960" y="6377941"/>
            <a:ext cx="2926080" cy="207749"/>
          </a:xfrm>
        </p:spPr>
        <p:txBody>
          <a:bodyPr/>
          <a:lstStyle/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83680" y="6377941"/>
            <a:ext cx="2103120" cy="207749"/>
          </a:xfrm>
        </p:spPr>
        <p:txBody>
          <a:bodyPr/>
          <a:lstStyle/>
          <a:p>
            <a:pPr defTabSz="685800"/>
            <a:fld id="{B19B0651-EE4F-4900-A07F-96A6BFA9D0F0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029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81150" y="-268401"/>
            <a:ext cx="75819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53171" y="2425447"/>
            <a:ext cx="625983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1"/>
            <a:ext cx="292608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9/9/2019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34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8.jpeg"/><Relationship Id="rId4" Type="http://schemas.openxmlformats.org/officeDocument/2006/relationships/image" Target="../media/image17.pn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 descr="C:\Users\ADMIN\Desktop\depositphotos_6730477-stock-illustration-rainbow-spectrum-background-for-brochur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Рисунок 5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301208"/>
            <a:ext cx="1944216" cy="1296144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56" name="Рисунок 55" descr="C:\Users\ADMIN\Desktop\2-2.jpg"/>
          <p:cNvPicPr/>
          <p:nvPr/>
        </p:nvPicPr>
        <p:blipFill>
          <a:blip r:embed="rId4" cstate="print"/>
          <a:srcRect b="11646"/>
          <a:stretch>
            <a:fillRect/>
          </a:stretch>
        </p:blipFill>
        <p:spPr bwMode="auto">
          <a:xfrm>
            <a:off x="4644008" y="5301208"/>
            <a:ext cx="2304256" cy="1304394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58" name="Рисунок 57" descr="C:\Users\ADMIN\Desktop\p1071_cos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5301208"/>
            <a:ext cx="2088232" cy="1281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Рисунок 58" descr="ÐÐ°ÑÑÐ¸Ð½ÐºÐ¸ Ð¿Ð¾ Ð·Ð°Ð¿ÑÐ¾ÑÑ Ð¿ÑÐ¾ÐµÐºÑ. ÑÑÐ¸ÑÐµÐ»Ñ Ð±ÑÐ´ÑÑÐµÐ³Ð¾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5301208"/>
            <a:ext cx="1854786" cy="1304394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60" name="Прямоугольник 59"/>
          <p:cNvSpPr/>
          <p:nvPr/>
        </p:nvSpPr>
        <p:spPr>
          <a:xfrm>
            <a:off x="4860032" y="188640"/>
            <a:ext cx="4139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1" cap="all" dirty="0" smtClean="0">
                <a:ln w="3175">
                  <a:solidFill>
                    <a:srgbClr val="0068A6">
                      <a:alpha val="59000"/>
                    </a:srgbClr>
                  </a:solidFill>
                </a:ln>
                <a:solidFill>
                  <a:schemeClr val="bg1"/>
                </a:solidFill>
                <a:effectLst>
                  <a:glow rad="63500">
                    <a:srgbClr val="0068A6">
                      <a:alpha val="89000"/>
                    </a:srgbClr>
                  </a:glow>
                </a:effectLst>
                <a:latin typeface="Arial Narrow" panose="020B0606020202030204" pitchFamily="34" charset="0"/>
                <a:ea typeface="Roboto Condensed" pitchFamily="2" charset="0"/>
              </a:rPr>
              <a:t>Управление образования администрации </a:t>
            </a:r>
          </a:p>
          <a:p>
            <a:pPr algn="ctr">
              <a:lnSpc>
                <a:spcPct val="100000"/>
              </a:lnSpc>
            </a:pPr>
            <a:r>
              <a:rPr lang="ru-RU" b="1" cap="all" dirty="0" err="1" smtClean="0">
                <a:ln w="3175">
                  <a:solidFill>
                    <a:srgbClr val="0068A6">
                      <a:alpha val="59000"/>
                    </a:srgbClr>
                  </a:solidFill>
                </a:ln>
                <a:solidFill>
                  <a:schemeClr val="bg1"/>
                </a:solidFill>
                <a:effectLst>
                  <a:glow rad="63500">
                    <a:srgbClr val="0068A6">
                      <a:alpha val="89000"/>
                    </a:srgbClr>
                  </a:glow>
                </a:effectLst>
                <a:latin typeface="Arial Narrow" panose="020B0606020202030204" pitchFamily="34" charset="0"/>
                <a:ea typeface="Roboto Condensed" pitchFamily="2" charset="0"/>
              </a:rPr>
              <a:t>асиновского</a:t>
            </a:r>
            <a:r>
              <a:rPr lang="ru-RU" b="1" cap="all" dirty="0" smtClean="0">
                <a:ln w="3175">
                  <a:solidFill>
                    <a:srgbClr val="0068A6">
                      <a:alpha val="59000"/>
                    </a:srgbClr>
                  </a:solidFill>
                </a:ln>
                <a:solidFill>
                  <a:schemeClr val="bg1"/>
                </a:solidFill>
                <a:effectLst>
                  <a:glow rad="63500">
                    <a:srgbClr val="0068A6">
                      <a:alpha val="89000"/>
                    </a:srgbClr>
                  </a:glow>
                </a:effectLst>
                <a:latin typeface="Arial Narrow" panose="020B0606020202030204" pitchFamily="34" charset="0"/>
                <a:ea typeface="Roboto Condensed" pitchFamily="2" charset="0"/>
              </a:rPr>
              <a:t> района</a:t>
            </a:r>
            <a:endParaRPr lang="ru-RU" b="1" cap="all" dirty="0">
              <a:ln w="3175">
                <a:solidFill>
                  <a:srgbClr val="0068A6">
                    <a:alpha val="59000"/>
                  </a:srgbClr>
                </a:solidFill>
              </a:ln>
              <a:solidFill>
                <a:schemeClr val="bg1"/>
              </a:solidFill>
              <a:effectLst>
                <a:glow rad="63500">
                  <a:srgbClr val="0068A6">
                    <a:alpha val="89000"/>
                  </a:srgbClr>
                </a:glow>
              </a:effectLst>
              <a:latin typeface="Arial Narrow" panose="020B0606020202030204" pitchFamily="34" charset="0"/>
              <a:ea typeface="Roboto Condensed" pitchFamily="2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691680" y="1959713"/>
            <a:ext cx="7452320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cap="all" dirty="0">
                <a:ln w="12700">
                  <a:solidFill>
                    <a:srgbClr val="0068A6"/>
                  </a:solidFill>
                </a:ln>
                <a:solidFill>
                  <a:schemeClr val="bg1"/>
                </a:solidFill>
                <a:effectLst>
                  <a:glow rad="63500">
                    <a:srgbClr val="0068A6">
                      <a:alpha val="89000"/>
                    </a:srgbClr>
                  </a:glow>
                </a:effectLst>
                <a:latin typeface="Arial Narrow" panose="020B0606020202030204" pitchFamily="34" charset="0"/>
                <a:ea typeface="Roboto Condensed" pitchFamily="2" charset="0"/>
              </a:rPr>
              <a:t> Система муниципального</a:t>
            </a:r>
          </a:p>
          <a:p>
            <a:pPr algn="ctr">
              <a:lnSpc>
                <a:spcPct val="90000"/>
              </a:lnSpc>
            </a:pPr>
            <a:r>
              <a:rPr lang="ru-RU" sz="3200" b="1" cap="all" dirty="0">
                <a:ln w="12700">
                  <a:solidFill>
                    <a:srgbClr val="0068A6"/>
                  </a:solidFill>
                </a:ln>
                <a:solidFill>
                  <a:schemeClr val="bg1"/>
                </a:solidFill>
                <a:effectLst>
                  <a:glow rad="63500">
                    <a:srgbClr val="0068A6">
                      <a:alpha val="89000"/>
                    </a:srgbClr>
                  </a:glow>
                </a:effectLst>
                <a:latin typeface="Arial Narrow" panose="020B0606020202030204" pitchFamily="34" charset="0"/>
                <a:ea typeface="Roboto Condensed" pitchFamily="2" charset="0"/>
              </a:rPr>
              <a:t> образования на пути реализации</a:t>
            </a:r>
          </a:p>
          <a:p>
            <a:pPr algn="ctr">
              <a:lnSpc>
                <a:spcPct val="90000"/>
              </a:lnSpc>
            </a:pPr>
            <a:r>
              <a:rPr lang="ru-RU" sz="3200" b="1" cap="all" dirty="0">
                <a:ln w="12700">
                  <a:solidFill>
                    <a:srgbClr val="0068A6"/>
                  </a:solidFill>
                </a:ln>
                <a:solidFill>
                  <a:schemeClr val="bg1"/>
                </a:solidFill>
                <a:effectLst>
                  <a:glow rad="63500">
                    <a:srgbClr val="0068A6">
                      <a:alpha val="89000"/>
                    </a:srgbClr>
                  </a:glow>
                </a:effectLst>
                <a:latin typeface="Arial Narrow" panose="020B0606020202030204" pitchFamily="34" charset="0"/>
                <a:ea typeface="Roboto Condensed" pitchFamily="2" charset="0"/>
              </a:rPr>
              <a:t> приоритетного проекта </a:t>
            </a:r>
          </a:p>
          <a:p>
            <a:pPr algn="ctr">
              <a:lnSpc>
                <a:spcPct val="90000"/>
              </a:lnSpc>
            </a:pPr>
            <a:r>
              <a:rPr lang="ru-RU" sz="3200" b="1" cap="all" dirty="0">
                <a:ln w="12700">
                  <a:solidFill>
                    <a:srgbClr val="0068A6"/>
                  </a:solidFill>
                </a:ln>
                <a:solidFill>
                  <a:schemeClr val="bg1"/>
                </a:solidFill>
                <a:effectLst>
                  <a:glow rad="63500">
                    <a:srgbClr val="0068A6">
                      <a:alpha val="89000"/>
                    </a:srgbClr>
                  </a:glow>
                </a:effectLst>
                <a:latin typeface="Arial Narrow" panose="020B0606020202030204" pitchFamily="34" charset="0"/>
                <a:ea typeface="Roboto Condensed" pitchFamily="2" charset="0"/>
              </a:rPr>
              <a:t>«Образование»: </a:t>
            </a:r>
          </a:p>
          <a:p>
            <a:pPr algn="ctr">
              <a:lnSpc>
                <a:spcPct val="90000"/>
              </a:lnSpc>
            </a:pPr>
            <a:r>
              <a:rPr lang="ru-RU" sz="3200" b="1" cap="all" dirty="0">
                <a:ln w="12700">
                  <a:solidFill>
                    <a:srgbClr val="0068A6"/>
                  </a:solidFill>
                </a:ln>
                <a:solidFill>
                  <a:schemeClr val="bg1"/>
                </a:solidFill>
                <a:effectLst>
                  <a:glow rad="63500">
                    <a:srgbClr val="0068A6">
                      <a:alpha val="89000"/>
                    </a:srgbClr>
                  </a:glow>
                </a:effectLst>
                <a:latin typeface="Arial Narrow" panose="020B0606020202030204" pitchFamily="34" charset="0"/>
                <a:ea typeface="Roboto Condensed" pitchFamily="2" charset="0"/>
              </a:rPr>
              <a:t>актуальные проблемы и точки роста</a:t>
            </a:r>
            <a:endParaRPr lang="en-US" sz="3200" b="1" cap="all" dirty="0">
              <a:ln w="12700">
                <a:solidFill>
                  <a:srgbClr val="0068A6"/>
                </a:solidFill>
              </a:ln>
              <a:solidFill>
                <a:schemeClr val="bg1"/>
              </a:solidFill>
              <a:effectLst>
                <a:glow rad="63500">
                  <a:srgbClr val="0068A6">
                    <a:alpha val="89000"/>
                  </a:srgbClr>
                </a:glow>
              </a:effectLst>
              <a:latin typeface="Arial Narrow" panose="020B0606020202030204" pitchFamily="34" charset="0"/>
              <a:ea typeface="Roboto Condensed" pitchFamily="2" charset="0"/>
            </a:endParaRPr>
          </a:p>
        </p:txBody>
      </p:sp>
      <p:pic>
        <p:nvPicPr>
          <p:cNvPr id="1034" name="Picture 10" descr="ÐÐµÑÐ± ÐÑÐ¸Ð½Ð¾Ð²ÑÐºÐ¾Ð³Ð¾ ÑÐ°Ð¹Ð¾Ð½Ð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188640"/>
            <a:ext cx="685800" cy="11811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6055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5436096" y="2204864"/>
            <a:ext cx="3597759" cy="35591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19672" y="1268760"/>
            <a:ext cx="4032448" cy="4772332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6350" marR="1513840">
              <a:lnSpc>
                <a:spcPct val="115100"/>
              </a:lnSpc>
              <a:spcBef>
                <a:spcPts val="50"/>
              </a:spcBef>
            </a:pPr>
            <a:r>
              <a:rPr b="1" spc="10" dirty="0" err="1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Реализация</a:t>
            </a:r>
            <a:r>
              <a:rPr b="1" spc="10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</a:t>
            </a:r>
            <a:r>
              <a:rPr b="1" spc="5" dirty="0" err="1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новых</a:t>
            </a:r>
            <a:r>
              <a:rPr b="1" spc="-127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</a:t>
            </a:r>
            <a:r>
              <a:rPr lang="ru-RU" b="1" spc="-127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к</a:t>
            </a:r>
            <a:r>
              <a:rPr b="1" spc="15" dirty="0" err="1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онцепций</a:t>
            </a:r>
            <a:r>
              <a:rPr lang="ru-RU" b="1" spc="15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</a:t>
            </a:r>
            <a:r>
              <a:rPr lang="ru-RU" b="1" spc="15" dirty="0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/>
            </a:r>
            <a:br>
              <a:rPr lang="ru-RU" b="1" spc="15" dirty="0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</a:br>
            <a:r>
              <a:rPr spc="57" dirty="0" err="1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по</a:t>
            </a:r>
            <a:r>
              <a:rPr spc="-78" dirty="0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</a:t>
            </a:r>
            <a:r>
              <a:rPr spc="33" dirty="0" err="1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предметам</a:t>
            </a:r>
            <a:r>
              <a:rPr lang="ru-RU" spc="3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:</a:t>
            </a:r>
            <a:endParaRPr dirty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  <a:p>
            <a:pPr marL="292100" indent="-285750">
              <a:spcBef>
                <a:spcPts val="293"/>
              </a:spcBef>
              <a:buFont typeface="Wingdings" panose="05000000000000000000" pitchFamily="2" charset="2"/>
              <a:buChar char="ü"/>
            </a:pPr>
            <a:r>
              <a:rPr spc="28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«Обществознание»,</a:t>
            </a:r>
            <a:endParaRPr dirty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  <a:p>
            <a:pPr marL="292100" marR="1052830" indent="-285750">
              <a:lnSpc>
                <a:spcPct val="115199"/>
              </a:lnSpc>
              <a:buFont typeface="Wingdings" panose="05000000000000000000" pitchFamily="2" charset="2"/>
              <a:buChar char="ü"/>
            </a:pPr>
            <a:r>
              <a:rPr spc="-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«География»,</a:t>
            </a:r>
            <a:r>
              <a:rPr spc="-85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</a:t>
            </a:r>
            <a:endParaRPr lang="ru-RU" spc="-85" dirty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  <a:p>
            <a:pPr marL="292100" marR="1052830" indent="-285750">
              <a:lnSpc>
                <a:spcPct val="115199"/>
              </a:lnSpc>
              <a:buFont typeface="Wingdings" panose="05000000000000000000" pitchFamily="2" charset="2"/>
              <a:buChar char="ü"/>
            </a:pPr>
            <a:r>
              <a:rPr spc="45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«Основы  </a:t>
            </a:r>
            <a:r>
              <a:rPr spc="4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безопасности  </a:t>
            </a:r>
            <a:r>
              <a:rPr spc="5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жизнедеятельности»,</a:t>
            </a:r>
            <a:endParaRPr dirty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  <a:p>
            <a:pPr marL="292100" marR="175260" indent="-285750">
              <a:lnSpc>
                <a:spcPct val="115199"/>
              </a:lnSpc>
              <a:spcBef>
                <a:spcPts val="3"/>
              </a:spcBef>
              <a:buFont typeface="Wingdings" panose="05000000000000000000" pitchFamily="2" charset="2"/>
              <a:buChar char="ü"/>
            </a:pPr>
            <a:r>
              <a:rPr spc="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«Физическая </a:t>
            </a:r>
            <a:r>
              <a:rPr spc="-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культура», </a:t>
            </a:r>
            <a:endParaRPr lang="ru-RU" spc="-3" dirty="0" smtClean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  <a:p>
            <a:pPr marL="292100" marR="175260" indent="-285750">
              <a:lnSpc>
                <a:spcPct val="115199"/>
              </a:lnSpc>
              <a:spcBef>
                <a:spcPts val="3"/>
              </a:spcBef>
              <a:buFont typeface="Wingdings" panose="05000000000000000000" pitchFamily="2" charset="2"/>
              <a:buChar char="ü"/>
            </a:pPr>
            <a:r>
              <a:rPr lang="ru-RU" spc="-3" dirty="0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«Технология»</a:t>
            </a:r>
            <a:endParaRPr lang="ru-RU" spc="-3" dirty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  <a:p>
            <a:pPr marL="292100" marR="175260" indent="-285750">
              <a:lnSpc>
                <a:spcPct val="115199"/>
              </a:lnSpc>
              <a:spcBef>
                <a:spcPts val="3"/>
              </a:spcBef>
              <a:buFont typeface="Wingdings" panose="05000000000000000000" pitchFamily="2" charset="2"/>
              <a:buChar char="ü"/>
            </a:pPr>
            <a:endParaRPr lang="ru-RU" spc="53" dirty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  <a:p>
            <a:pPr marL="6350" marR="175260">
              <a:lnSpc>
                <a:spcPct val="115199"/>
              </a:lnSpc>
              <a:spcBef>
                <a:spcPts val="3"/>
              </a:spcBef>
            </a:pPr>
            <a:r>
              <a:rPr spc="5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а</a:t>
            </a:r>
            <a:r>
              <a:rPr spc="-23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</a:t>
            </a:r>
            <a:r>
              <a:rPr spc="2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также  </a:t>
            </a:r>
            <a:r>
              <a:rPr spc="20" dirty="0" err="1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предметным</a:t>
            </a:r>
            <a:r>
              <a:rPr spc="-78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</a:t>
            </a:r>
            <a:r>
              <a:rPr spc="23" dirty="0" err="1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областям</a:t>
            </a:r>
            <a:r>
              <a:rPr lang="ru-RU" spc="2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:</a:t>
            </a:r>
            <a:endParaRPr dirty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  <a:p>
            <a:pPr marL="292100" indent="-285750">
              <a:spcBef>
                <a:spcPts val="293"/>
              </a:spcBef>
              <a:buFont typeface="Wingdings" panose="05000000000000000000" pitchFamily="2" charset="2"/>
              <a:buChar char="ü"/>
            </a:pPr>
            <a:r>
              <a:rPr spc="57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«Искусство» </a:t>
            </a:r>
            <a:r>
              <a:rPr spc="2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и</a:t>
            </a:r>
            <a:r>
              <a:rPr spc="-213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</a:t>
            </a:r>
            <a:r>
              <a:rPr spc="30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«</a:t>
            </a:r>
            <a:r>
              <a:rPr spc="30" dirty="0" err="1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Технологии</a:t>
            </a:r>
            <a:r>
              <a:rPr spc="30" dirty="0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»</a:t>
            </a:r>
            <a:endParaRPr lang="ru-RU" dirty="0" smtClean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  <a:p>
            <a:pPr marL="292100" indent="-285750">
              <a:spcBef>
                <a:spcPts val="293"/>
              </a:spcBef>
            </a:pPr>
            <a:r>
              <a:rPr lang="ru-RU" b="1" spc="55" dirty="0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       </a:t>
            </a:r>
          </a:p>
          <a:p>
            <a:pPr marL="292100" indent="-285750">
              <a:spcBef>
                <a:spcPts val="293"/>
              </a:spcBef>
            </a:pPr>
            <a:r>
              <a:rPr lang="ru-RU" b="1" spc="55" dirty="0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     </a:t>
            </a:r>
            <a:r>
              <a:rPr b="1" spc="55" dirty="0" smtClean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https</a:t>
            </a:r>
            <a:r>
              <a:rPr b="1" spc="55" dirty="0">
                <a:solidFill>
                  <a:srgbClr val="3B3871"/>
                </a:solidFill>
                <a:latin typeface="Century Gothic" panose="020B0502020202020204" pitchFamily="34" charset="0"/>
                <a:cs typeface="Trebuchet MS"/>
              </a:rPr>
              <a:t>://docs.edu.gov.ru/</a:t>
            </a:r>
            <a:endParaRPr dirty="0">
              <a:solidFill>
                <a:srgbClr val="3B3871"/>
              </a:solidFill>
              <a:latin typeface="Century Gothic" panose="020B0502020202020204" pitchFamily="34" charset="0"/>
              <a:cs typeface="Trebuchet MS"/>
            </a:endParaRPr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xmlns="" id="{F24EEBD7-1BBC-431E-A24F-D1FD83656856}"/>
              </a:ext>
            </a:extLst>
          </p:cNvPr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grpSp>
        <p:nvGrpSpPr>
          <p:cNvPr id="2" name="Группа 14">
            <a:extLst>
              <a:ext uri="{FF2B5EF4-FFF2-40B4-BE49-F238E27FC236}">
                <a16:creationId xmlns:a16="http://schemas.microsoft.com/office/drawing/2014/main" xmlns="" id="{22216DE7-3497-40D6-880D-4D4C396A394D}"/>
              </a:ext>
            </a:extLst>
          </p:cNvPr>
          <p:cNvGrpSpPr/>
          <p:nvPr/>
        </p:nvGrpSpPr>
        <p:grpSpPr>
          <a:xfrm>
            <a:off x="-3591" y="-398450"/>
            <a:ext cx="5511695" cy="1747929"/>
            <a:chOff x="2701674" y="4669653"/>
            <a:chExt cx="7238487" cy="1747929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F0A63C15-47E9-4ECB-B661-981BFDA2001D}"/>
                </a:ext>
              </a:extLst>
            </p:cNvPr>
            <p:cNvSpPr/>
            <p:nvPr/>
          </p:nvSpPr>
          <p:spPr>
            <a:xfrm>
              <a:off x="2701674" y="5301669"/>
              <a:ext cx="7238487" cy="919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entury Gothic" panose="020B0502020202020204" pitchFamily="34" charset="0"/>
              </a:endParaRP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847DFDEB-5187-4739-9F1A-C605121A8651}"/>
                </a:ext>
              </a:extLst>
            </p:cNvPr>
            <p:cNvSpPr/>
            <p:nvPr/>
          </p:nvSpPr>
          <p:spPr>
            <a:xfrm>
              <a:off x="2942142" y="5328751"/>
              <a:ext cx="6628873" cy="463097"/>
            </a:xfrm>
            <a:prstGeom prst="rect">
              <a:avLst/>
            </a:prstGeom>
          </p:spPr>
          <p:txBody>
            <a:bodyPr wrap="square" lIns="92857" tIns="46429" rIns="92857" bIns="46429">
              <a:spAutoFit/>
            </a:bodyPr>
            <a:lstStyle/>
            <a:p>
              <a:r>
                <a:rPr lang="ru-RU" sz="2400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РП «</a:t>
              </a:r>
              <a:r>
                <a:rPr lang="ru-RU" sz="2400" b="1" dirty="0" smtClean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СОВРЕМЕННАЯ ШКОЛА</a:t>
              </a:r>
              <a:r>
                <a:rPr lang="ru-RU" sz="2400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»  </a:t>
              </a:r>
            </a:p>
          </p:txBody>
        </p:sp>
        <p:sp>
          <p:nvSpPr>
            <p:cNvPr id="18" name="object 6">
              <a:extLst>
                <a:ext uri="{FF2B5EF4-FFF2-40B4-BE49-F238E27FC236}">
                  <a16:creationId xmlns:a16="http://schemas.microsoft.com/office/drawing/2014/main" xmlns="" id="{4BC94352-9B3D-47FB-A597-77DFC98CE19F}"/>
                </a:ext>
              </a:extLst>
            </p:cNvPr>
            <p:cNvSpPr txBox="1">
              <a:spLocks/>
            </p:cNvSpPr>
            <p:nvPr/>
          </p:nvSpPr>
          <p:spPr>
            <a:xfrm>
              <a:off x="2701674" y="4669653"/>
              <a:ext cx="1347470" cy="1536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38100">
                <a:spcBef>
                  <a:spcPts val="100"/>
                </a:spcBef>
              </a:pPr>
              <a:r>
                <a:rPr lang="ru-RU" sz="9900" kern="0" spc="262" baseline="-6313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lang="ru-RU" sz="3200" kern="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19" name="object 7">
              <a:extLst>
                <a:ext uri="{FF2B5EF4-FFF2-40B4-BE49-F238E27FC236}">
                  <a16:creationId xmlns:a16="http://schemas.microsoft.com/office/drawing/2014/main" xmlns="" id="{E1A9CABA-10B2-49CF-8C2D-EC51F4464BD4}"/>
                </a:ext>
              </a:extLst>
            </p:cNvPr>
            <p:cNvSpPr txBox="1"/>
            <p:nvPr/>
          </p:nvSpPr>
          <p:spPr>
            <a:xfrm rot="10860000">
              <a:off x="8341127" y="5333244"/>
              <a:ext cx="684747" cy="756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910"/>
                </a:lnSpc>
              </a:pPr>
              <a:r>
                <a:rPr sz="6200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sz="6200" dirty="0"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13271F4F-ECA0-42FA-94C4-AF55122317F4}"/>
                </a:ext>
              </a:extLst>
            </p:cNvPr>
            <p:cNvSpPr txBox="1"/>
            <p:nvPr/>
          </p:nvSpPr>
          <p:spPr>
            <a:xfrm flipH="1">
              <a:off x="3982388" y="5832807"/>
              <a:ext cx="40477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РЕАЛИЗАЦИЯ НОВЫХ КОНЦЕПЦИЙ</a:t>
              </a:r>
            </a:p>
          </p:txBody>
        </p:sp>
      </p:grp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788024" y="242300"/>
            <a:ext cx="4337302" cy="1890556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внедрение новых методов обучения и воспитания, технологий, повышение мотивации обучающихся к обучению, обновление содержания предметных областей </a:t>
            </a:r>
          </a:p>
        </p:txBody>
      </p:sp>
    </p:spTree>
    <p:extLst>
      <p:ext uri="{BB962C8B-B14F-4D97-AF65-F5344CB8AC3E}">
        <p14:creationId xmlns:p14="http://schemas.microsoft.com/office/powerpoint/2010/main" xmlns="" val="2432167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4807" y="1222207"/>
            <a:ext cx="1271758" cy="578882"/>
          </a:xfrm>
          <a:prstGeom prst="roundRect">
            <a:avLst/>
          </a:prstGeom>
          <a:noFill/>
          <a:ln w="19050">
            <a:solidFill>
              <a:srgbClr val="84848B"/>
            </a:solidFill>
          </a:ln>
        </p:spPr>
        <p:txBody>
          <a:bodyPr wrap="square" rtlCol="0" anchor="ctr">
            <a:spAutoFit/>
          </a:bodyPr>
          <a:lstStyle/>
          <a:p>
            <a:pPr marL="108000" indent="-108000" algn="just">
              <a:buClr>
                <a:srgbClr val="ED1C24"/>
              </a:buClr>
              <a:buSzPct val="92000"/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Информатика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04624" y="1894376"/>
            <a:ext cx="1281940" cy="578882"/>
          </a:xfrm>
          <a:prstGeom prst="roundRect">
            <a:avLst/>
          </a:prstGeom>
          <a:noFill/>
          <a:ln w="19050">
            <a:solidFill>
              <a:srgbClr val="84848B"/>
            </a:solidFill>
          </a:ln>
        </p:spPr>
        <p:txBody>
          <a:bodyPr wrap="square" rtlCol="0" anchor="ctr">
            <a:spAutoFit/>
          </a:bodyPr>
          <a:lstStyle/>
          <a:p>
            <a:pPr marL="108000" indent="-108000" algn="just">
              <a:buClr>
                <a:srgbClr val="ED1C24"/>
              </a:buClr>
              <a:buSzPct val="92000"/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Технология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13390" y="2641749"/>
            <a:ext cx="1268361" cy="340519"/>
          </a:xfrm>
          <a:prstGeom prst="roundRect">
            <a:avLst/>
          </a:prstGeom>
          <a:noFill/>
          <a:ln w="19050">
            <a:solidFill>
              <a:srgbClr val="84848B"/>
            </a:solidFill>
          </a:ln>
        </p:spPr>
        <p:txBody>
          <a:bodyPr wrap="square" rtlCol="0" anchor="ctr">
            <a:spAutoFit/>
          </a:bodyPr>
          <a:lstStyle/>
          <a:p>
            <a:pPr marL="108000" indent="-108000" algn="just">
              <a:buClr>
                <a:srgbClr val="ED1C24"/>
              </a:buClr>
              <a:buSzPct val="92000"/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ОБЖ</a:t>
            </a:r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3723577" y="1320092"/>
            <a:ext cx="302124" cy="1676491"/>
          </a:xfrm>
          <a:prstGeom prst="rightBrace">
            <a:avLst>
              <a:gd name="adj1" fmla="val 14331"/>
              <a:gd name="adj2" fmla="val 49597"/>
            </a:avLst>
          </a:prstGeom>
          <a:ln w="19050">
            <a:solidFill>
              <a:srgbClr val="F57E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066003" y="1569897"/>
            <a:ext cx="1265795" cy="1055608"/>
          </a:xfrm>
          <a:prstGeom prst="roundRect">
            <a:avLst/>
          </a:prstGeom>
          <a:noFill/>
          <a:ln w="28575">
            <a:solidFill>
              <a:srgbClr val="F57E1B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Предметные компетенции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9320"/>
          <a:stretch/>
        </p:blipFill>
        <p:spPr>
          <a:xfrm>
            <a:off x="1783721" y="1194494"/>
            <a:ext cx="474010" cy="63430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449324" y="775837"/>
            <a:ext cx="1774010" cy="578882"/>
          </a:xfrm>
          <a:prstGeom prst="roundRect">
            <a:avLst/>
          </a:prstGeom>
          <a:noFill/>
          <a:ln w="12700">
            <a:solidFill>
              <a:srgbClr val="84848B"/>
            </a:solidFill>
          </a:ln>
        </p:spPr>
        <p:txBody>
          <a:bodyPr wrap="square" rtlCol="0" anchor="ctr">
            <a:spAutoFit/>
          </a:bodyPr>
          <a:lstStyle/>
          <a:p>
            <a:pPr marL="108000" indent="-108000" algn="just">
              <a:buClr>
                <a:srgbClr val="ED1C24"/>
              </a:buClr>
              <a:buSzPct val="92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3B3871"/>
                </a:solidFill>
                <a:latin typeface="Century Gothic" panose="020B0502020202020204" pitchFamily="34" charset="0"/>
              </a:rPr>
              <a:t>Дополнительное образование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45581" y="1417358"/>
            <a:ext cx="1777236" cy="578882"/>
          </a:xfrm>
          <a:prstGeom prst="roundRect">
            <a:avLst/>
          </a:prstGeom>
          <a:noFill/>
          <a:ln w="12700">
            <a:solidFill>
              <a:srgbClr val="84848B"/>
            </a:solidFill>
          </a:ln>
        </p:spPr>
        <p:txBody>
          <a:bodyPr wrap="square" rtlCol="0" anchor="ctr">
            <a:spAutoFit/>
          </a:bodyPr>
          <a:lstStyle/>
          <a:p>
            <a:pPr marL="108000" indent="-108000" algn="just">
              <a:buClr>
                <a:srgbClr val="ED1C24"/>
              </a:buClr>
              <a:buSzPct val="92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3B3871"/>
                </a:solidFill>
                <a:latin typeface="Century Gothic" panose="020B0502020202020204" pitchFamily="34" charset="0"/>
              </a:rPr>
              <a:t>Внеурочная деятельность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45437" y="2953722"/>
            <a:ext cx="1777523" cy="817245"/>
          </a:xfrm>
          <a:prstGeom prst="roundRect">
            <a:avLst/>
          </a:prstGeom>
          <a:noFill/>
          <a:ln w="12700">
            <a:solidFill>
              <a:srgbClr val="84848B"/>
            </a:solidFill>
          </a:ln>
        </p:spPr>
        <p:txBody>
          <a:bodyPr wrap="square" rtlCol="0" anchor="ctr">
            <a:spAutoFit/>
          </a:bodyPr>
          <a:lstStyle/>
          <a:p>
            <a:pPr marL="108000" indent="-108000" algn="just">
              <a:buClr>
                <a:srgbClr val="ED1C24"/>
              </a:buClr>
              <a:buSzPct val="92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3B3871"/>
                </a:solidFill>
                <a:latin typeface="Century Gothic" panose="020B0502020202020204" pitchFamily="34" charset="0"/>
              </a:rPr>
              <a:t>Социокультурные мероприятия</a:t>
            </a:r>
          </a:p>
        </p:txBody>
      </p:sp>
      <p:sp>
        <p:nvSpPr>
          <p:cNvPr id="19" name="Правая фигурная скобка 18"/>
          <p:cNvSpPr/>
          <p:nvPr/>
        </p:nvSpPr>
        <p:spPr>
          <a:xfrm>
            <a:off x="7189637" y="710895"/>
            <a:ext cx="341285" cy="2945841"/>
          </a:xfrm>
          <a:prstGeom prst="rightBrace">
            <a:avLst>
              <a:gd name="adj1" fmla="val 14331"/>
              <a:gd name="adj2" fmla="val 49597"/>
            </a:avLst>
          </a:prstGeom>
          <a:ln w="19050">
            <a:solidFill>
              <a:srgbClr val="F57E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570707" y="1099148"/>
            <a:ext cx="1509950" cy="2103120"/>
          </a:xfrm>
          <a:prstGeom prst="roundRect">
            <a:avLst/>
          </a:prstGeom>
          <a:noFill/>
          <a:ln w="28575">
            <a:solidFill>
              <a:srgbClr val="F57E1B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Метапредметные, личностные компетенции</a:t>
            </a:r>
          </a:p>
          <a:p>
            <a:pPr algn="ctr"/>
            <a:r>
              <a:rPr lang="ru-RU" sz="1400" dirty="0">
                <a:solidFill>
                  <a:srgbClr val="3B3871"/>
                </a:solidFill>
                <a:latin typeface="Century Gothic" panose="020B0502020202020204" pitchFamily="34" charset="0"/>
              </a:rPr>
              <a:t>(</a:t>
            </a:r>
            <a:r>
              <a:rPr lang="en-US" sz="1200" dirty="0">
                <a:solidFill>
                  <a:srgbClr val="3B3871"/>
                </a:solidFill>
                <a:latin typeface="Century Gothic" panose="020B0502020202020204" pitchFamily="34" charset="0"/>
              </a:rPr>
              <a:t>Soft skills</a:t>
            </a:r>
            <a:r>
              <a:rPr lang="ru-RU" sz="1200" dirty="0">
                <a:solidFill>
                  <a:srgbClr val="3B3871"/>
                </a:solidFill>
                <a:latin typeface="Century Gothic" panose="020B0502020202020204" pitchFamily="34" charset="0"/>
              </a:rPr>
              <a:t>, «мягкие» компетенции, 4К</a:t>
            </a:r>
            <a:r>
              <a:rPr lang="ru-RU" sz="1400" dirty="0">
                <a:solidFill>
                  <a:srgbClr val="3B3871"/>
                </a:solidFill>
                <a:latin typeface="Century Gothic" panose="020B0502020202020204" pitchFamily="34" charset="0"/>
              </a:rPr>
              <a:t>)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445" t="34650" r="-2707" b="33100"/>
          <a:stretch/>
        </p:blipFill>
        <p:spPr>
          <a:xfrm>
            <a:off x="1753309" y="1958245"/>
            <a:ext cx="468749" cy="51505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631" t="69446" r="-521" b="-1505"/>
          <a:stretch/>
        </p:blipFill>
        <p:spPr>
          <a:xfrm>
            <a:off x="1753309" y="2599933"/>
            <a:ext cx="484178" cy="52860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445580" y="2049405"/>
            <a:ext cx="1777238" cy="340519"/>
          </a:xfrm>
          <a:prstGeom prst="roundRect">
            <a:avLst/>
          </a:prstGeom>
          <a:noFill/>
          <a:ln w="12700">
            <a:solidFill>
              <a:srgbClr val="84848B"/>
            </a:solidFill>
          </a:ln>
        </p:spPr>
        <p:txBody>
          <a:bodyPr wrap="square" rtlCol="0" anchor="ctr">
            <a:spAutoFit/>
          </a:bodyPr>
          <a:lstStyle/>
          <a:p>
            <a:pPr marL="108000" indent="-108000" algn="just">
              <a:buClr>
                <a:srgbClr val="ED1C24"/>
              </a:buClr>
              <a:buSzPct val="92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3B3871"/>
                </a:solidFill>
                <a:latin typeface="Century Gothic" panose="020B0502020202020204" pitchFamily="34" charset="0"/>
              </a:rPr>
              <a:t>Шахматы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45580" y="2455184"/>
            <a:ext cx="1777237" cy="578882"/>
          </a:xfrm>
          <a:prstGeom prst="roundRect">
            <a:avLst/>
          </a:prstGeom>
          <a:noFill/>
          <a:ln w="12700">
            <a:solidFill>
              <a:srgbClr val="84848B"/>
            </a:solidFill>
          </a:ln>
        </p:spPr>
        <p:txBody>
          <a:bodyPr wrap="square" rtlCol="0" anchor="ctr">
            <a:spAutoFit/>
          </a:bodyPr>
          <a:lstStyle/>
          <a:p>
            <a:pPr marL="108000" indent="-108000" algn="just">
              <a:buClr>
                <a:srgbClr val="ED1C24"/>
              </a:buClr>
              <a:buSzPct val="92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3B3871"/>
                </a:solidFill>
                <a:latin typeface="Century Gothic" panose="020B0502020202020204" pitchFamily="34" charset="0"/>
              </a:rPr>
              <a:t>Проектная деятельность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001"/>
          <a:stretch/>
        </p:blipFill>
        <p:spPr>
          <a:xfrm>
            <a:off x="1913633" y="3972951"/>
            <a:ext cx="2084211" cy="1676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8333" y="3950848"/>
            <a:ext cx="2084211" cy="1713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800" b="9401"/>
          <a:stretch/>
        </p:blipFill>
        <p:spPr>
          <a:xfrm>
            <a:off x="4333336" y="3993095"/>
            <a:ext cx="2076406" cy="1676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TextBox 22"/>
          <p:cNvSpPr txBox="1"/>
          <p:nvPr/>
        </p:nvSpPr>
        <p:spPr>
          <a:xfrm>
            <a:off x="2091643" y="5734217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МБОУ «Клюквинская школа-интернат»</a:t>
            </a:r>
          </a:p>
        </p:txBody>
      </p:sp>
      <p:sp>
        <p:nvSpPr>
          <p:cNvPr id="24" name="TextBox 23"/>
          <p:cNvSpPr txBox="1"/>
          <p:nvPr/>
        </p:nvSpPr>
        <p:spPr>
          <a:xfrm flipH="1">
            <a:off x="3969269" y="5758907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МАОУ «СОШ с. </a:t>
            </a:r>
            <a:r>
              <a:rPr lang="ru-RU" sz="1400" b="1" dirty="0" err="1">
                <a:solidFill>
                  <a:srgbClr val="3B3871"/>
                </a:solidFill>
                <a:latin typeface="Century Gothic" panose="020B0502020202020204" pitchFamily="34" charset="0"/>
              </a:rPr>
              <a:t>Ново-Кусково</a:t>
            </a:r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» </a:t>
            </a:r>
          </a:p>
        </p:txBody>
      </p:sp>
      <p:sp>
        <p:nvSpPr>
          <p:cNvPr id="25" name="TextBox 24"/>
          <p:cNvSpPr txBox="1"/>
          <p:nvPr/>
        </p:nvSpPr>
        <p:spPr>
          <a:xfrm flipH="1">
            <a:off x="6758333" y="5727918"/>
            <a:ext cx="1998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МБОУ «Клюквинская школа-интернат»</a:t>
            </a:r>
          </a:p>
        </p:txBody>
      </p:sp>
      <p:sp>
        <p:nvSpPr>
          <p:cNvPr id="30" name="object 3">
            <a:extLst>
              <a:ext uri="{FF2B5EF4-FFF2-40B4-BE49-F238E27FC236}">
                <a16:creationId xmlns:a16="http://schemas.microsoft.com/office/drawing/2014/main" xmlns="" id="{DD70027D-C6CB-4B35-B809-6FF4760101AB}"/>
              </a:ext>
            </a:extLst>
          </p:cNvPr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grpSp>
        <p:nvGrpSpPr>
          <p:cNvPr id="2" name="Группа 31">
            <a:extLst>
              <a:ext uri="{FF2B5EF4-FFF2-40B4-BE49-F238E27FC236}">
                <a16:creationId xmlns:a16="http://schemas.microsoft.com/office/drawing/2014/main" xmlns="" id="{11023980-1BEE-4321-A39C-478E60FBAE94}"/>
              </a:ext>
            </a:extLst>
          </p:cNvPr>
          <p:cNvGrpSpPr/>
          <p:nvPr/>
        </p:nvGrpSpPr>
        <p:grpSpPr>
          <a:xfrm>
            <a:off x="-3591" y="-398450"/>
            <a:ext cx="5583703" cy="1585561"/>
            <a:chOff x="2701674" y="4669653"/>
            <a:chExt cx="5782569" cy="1585561"/>
          </a:xfrm>
        </p:grpSpPr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F86BCCD6-BB41-41D8-A102-7B13AC5B296D}"/>
                </a:ext>
              </a:extLst>
            </p:cNvPr>
            <p:cNvSpPr/>
            <p:nvPr/>
          </p:nvSpPr>
          <p:spPr>
            <a:xfrm>
              <a:off x="2701674" y="5301670"/>
              <a:ext cx="5782569" cy="9535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entury Gothic" panose="020B0502020202020204" pitchFamily="34" charset="0"/>
              </a:endParaRPr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C7411072-7E10-407A-A2F4-5F5AE84B2BC4}"/>
                </a:ext>
              </a:extLst>
            </p:cNvPr>
            <p:cNvSpPr/>
            <p:nvPr/>
          </p:nvSpPr>
          <p:spPr>
            <a:xfrm>
              <a:off x="2838449" y="5309053"/>
              <a:ext cx="4821013" cy="832429"/>
            </a:xfrm>
            <a:prstGeom prst="rect">
              <a:avLst/>
            </a:prstGeom>
          </p:spPr>
          <p:txBody>
            <a:bodyPr wrap="square" lIns="92857" tIns="46429" rIns="92857" bIns="46429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РП «СОВРЕМЕННАЯ ШКОЛА»  </a:t>
              </a:r>
            </a:p>
          </p:txBody>
        </p:sp>
        <p:sp>
          <p:nvSpPr>
            <p:cNvPr id="37" name="object 6">
              <a:extLst>
                <a:ext uri="{FF2B5EF4-FFF2-40B4-BE49-F238E27FC236}">
                  <a16:creationId xmlns:a16="http://schemas.microsoft.com/office/drawing/2014/main" xmlns="" id="{28EE7ACD-F03A-43D3-9314-318BF82D5DF7}"/>
                </a:ext>
              </a:extLst>
            </p:cNvPr>
            <p:cNvSpPr txBox="1">
              <a:spLocks/>
            </p:cNvSpPr>
            <p:nvPr/>
          </p:nvSpPr>
          <p:spPr>
            <a:xfrm>
              <a:off x="2701674" y="4669653"/>
              <a:ext cx="1347470" cy="1536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38100">
                <a:spcBef>
                  <a:spcPts val="100"/>
                </a:spcBef>
              </a:pPr>
              <a:r>
                <a:rPr lang="ru-RU" sz="9900" kern="0" spc="262" baseline="-6313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lang="ru-RU" sz="3200" kern="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38" name="object 7">
              <a:extLst>
                <a:ext uri="{FF2B5EF4-FFF2-40B4-BE49-F238E27FC236}">
                  <a16:creationId xmlns:a16="http://schemas.microsoft.com/office/drawing/2014/main" xmlns="" id="{79C08B2C-9CCE-4F7C-8373-43C5C7EA6A12}"/>
                </a:ext>
              </a:extLst>
            </p:cNvPr>
            <p:cNvSpPr txBox="1"/>
            <p:nvPr/>
          </p:nvSpPr>
          <p:spPr>
            <a:xfrm rot="10860000">
              <a:off x="7019271" y="5314970"/>
              <a:ext cx="684747" cy="756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910"/>
                </a:lnSpc>
              </a:pPr>
              <a:r>
                <a:rPr sz="6200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sz="6200" dirty="0"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35374498-7A10-4CCE-8EDC-1770A122F49C}"/>
                </a:ext>
              </a:extLst>
            </p:cNvPr>
            <p:cNvSpPr txBox="1"/>
            <p:nvPr/>
          </p:nvSpPr>
          <p:spPr>
            <a:xfrm flipH="1">
              <a:off x="2811647" y="5730221"/>
              <a:ext cx="48210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СОДЕРЖАНИЕ РАБОТЫ ЦЕНТРОВ «ТОЧКА РОСТА»</a:t>
              </a:r>
              <a:endParaRPr lang="ru-RU" sz="1500" b="1" dirty="0">
                <a:solidFill>
                  <a:srgbClr val="F57E1B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36063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6572FE9A-047E-4826-9379-39628589F15A}"/>
              </a:ext>
            </a:extLst>
          </p:cNvPr>
          <p:cNvCxnSpPr>
            <a:cxnSpLocks/>
          </p:cNvCxnSpPr>
          <p:nvPr/>
        </p:nvCxnSpPr>
        <p:spPr>
          <a:xfrm flipH="1">
            <a:off x="1626876" y="4181590"/>
            <a:ext cx="7291359" cy="0"/>
          </a:xfrm>
          <a:prstGeom prst="line">
            <a:avLst/>
          </a:prstGeom>
          <a:ln w="28575">
            <a:solidFill>
              <a:srgbClr val="F57E1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5165280" y="3147206"/>
            <a:ext cx="3978716" cy="975268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 defTabSz="685800"/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МОУ «Специальная (коррекционная) школа городского округа Стрежевой» </a:t>
            </a:r>
          </a:p>
          <a:p>
            <a:pPr defTabSz="685800">
              <a:spcBef>
                <a:spcPts val="900"/>
              </a:spcBef>
            </a:pPr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МОО «Общеобразовательная школа для обучающихся, воспитанников с ОВЗ№ 10 города Асино Томской области </a:t>
            </a:r>
            <a:endParaRPr lang="ru-RU" sz="1050" b="1" dirty="0">
              <a:solidFill>
                <a:srgbClr val="3B3871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60230" y="1101977"/>
            <a:ext cx="1642757" cy="467437"/>
          </a:xfrm>
          <a:prstGeom prst="rect">
            <a:avLst/>
          </a:prstGeom>
        </p:spPr>
        <p:txBody>
          <a:bodyPr wrap="none" lIns="51435" tIns="25718" rIns="51435" bIns="25718">
            <a:spAutoFit/>
          </a:bodyPr>
          <a:lstStyle/>
          <a:p>
            <a:pPr defTabSz="685800"/>
            <a:r>
              <a:rPr lang="ru-RU" sz="13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2020-2023 гг.  </a:t>
            </a:r>
          </a:p>
          <a:p>
            <a:pPr defTabSz="685800"/>
            <a:r>
              <a:rPr lang="ru-RU" sz="13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ФБ -66,1 </a:t>
            </a:r>
            <a:r>
              <a:rPr lang="ru-RU" sz="1350" b="1" dirty="0" err="1">
                <a:solidFill>
                  <a:srgbClr val="3B3871"/>
                </a:solidFill>
                <a:latin typeface="Century Gothic" panose="020B0502020202020204" pitchFamily="34" charset="0"/>
              </a:rPr>
              <a:t>млн.руб</a:t>
            </a:r>
            <a:r>
              <a:rPr lang="ru-RU" sz="13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33661" y="2876062"/>
            <a:ext cx="913392" cy="282771"/>
          </a:xfrm>
          <a:prstGeom prst="rect">
            <a:avLst/>
          </a:prstGeom>
        </p:spPr>
        <p:txBody>
          <a:bodyPr wrap="none" lIns="51435" tIns="25718" rIns="51435" bIns="25718">
            <a:spAutoFit/>
          </a:bodyPr>
          <a:lstStyle/>
          <a:p>
            <a:pPr algn="ctr" defTabSz="685800"/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2020 год</a:t>
            </a:r>
            <a:endParaRPr lang="ru-RU" sz="1500" b="1" dirty="0">
              <a:solidFill>
                <a:srgbClr val="F57E1B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67885" y="4201195"/>
            <a:ext cx="967894" cy="282771"/>
          </a:xfrm>
          <a:prstGeom prst="rect">
            <a:avLst/>
          </a:prstGeom>
        </p:spPr>
        <p:txBody>
          <a:bodyPr wrap="none" lIns="51435" tIns="25718" rIns="51435" bIns="25718">
            <a:spAutoFit/>
          </a:bodyPr>
          <a:lstStyle/>
          <a:p>
            <a:pPr algn="ctr" defTabSz="685800"/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2021 год </a:t>
            </a:r>
            <a:endParaRPr lang="ru-RU" sz="1500" b="1" dirty="0">
              <a:solidFill>
                <a:srgbClr val="F57E1B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46206" y="2857500"/>
            <a:ext cx="913392" cy="282771"/>
          </a:xfrm>
          <a:prstGeom prst="rect">
            <a:avLst/>
          </a:prstGeom>
        </p:spPr>
        <p:txBody>
          <a:bodyPr wrap="none" lIns="51435" tIns="25718" rIns="51435" bIns="25718">
            <a:spAutoFit/>
          </a:bodyPr>
          <a:lstStyle/>
          <a:p>
            <a:pPr algn="ctr" defTabSz="685800"/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2022 год</a:t>
            </a:r>
            <a:endParaRPr lang="ru-RU" sz="1500" b="1" dirty="0">
              <a:solidFill>
                <a:srgbClr val="F57E1B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49554" y="4129408"/>
            <a:ext cx="967894" cy="282771"/>
          </a:xfrm>
          <a:prstGeom prst="rect">
            <a:avLst/>
          </a:prstGeom>
        </p:spPr>
        <p:txBody>
          <a:bodyPr wrap="none" lIns="51435" tIns="25718" rIns="51435" bIns="25718">
            <a:spAutoFit/>
          </a:bodyPr>
          <a:lstStyle/>
          <a:p>
            <a:pPr algn="ctr" defTabSz="685800"/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2023 год </a:t>
            </a:r>
            <a:endParaRPr lang="ru-RU" sz="1500" b="1" dirty="0">
              <a:solidFill>
                <a:srgbClr val="F57E1B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7638" y="3156893"/>
            <a:ext cx="3646424" cy="1113767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 defTabSz="685800"/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ОГБОУ «Уртамская школа-интернат для детей-сирот и детей, оставшихся без попечения родителей, с  ОВЗ» </a:t>
            </a:r>
          </a:p>
          <a:p>
            <a:pPr defTabSz="685800">
              <a:spcBef>
                <a:spcPts val="900"/>
              </a:spcBef>
            </a:pPr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ОГКОУ «Школа-интернат для обучающихся с нарушением зрения» г. Томск </a:t>
            </a:r>
            <a:endParaRPr lang="ru-RU" sz="1050" b="1" dirty="0">
              <a:solidFill>
                <a:srgbClr val="3B3871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defTabSz="685800"/>
            <a:endParaRPr lang="ru-RU" sz="900" b="1" dirty="0">
              <a:solidFill>
                <a:srgbClr val="3B387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17638" y="4475026"/>
            <a:ext cx="3508758" cy="1136851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 defTabSz="685800"/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ОГБОУ «Школа-интернат для обучающихся с нарушениями слуха» г. Томск</a:t>
            </a:r>
          </a:p>
          <a:p>
            <a:pPr algn="just" defTabSz="685800">
              <a:spcBef>
                <a:spcPts val="900"/>
              </a:spcBef>
            </a:pPr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МБОУ основная общеобразовательная школа для учащихся с ограниченными возможностями здоровья № 39 г. Томска </a:t>
            </a:r>
            <a:endParaRPr lang="ru-RU" sz="1050" b="1" dirty="0">
              <a:solidFill>
                <a:srgbClr val="3B3871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algn="just" defTabSz="685800"/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 </a:t>
            </a:r>
            <a:endParaRPr lang="ru-RU" sz="1050" b="1" dirty="0">
              <a:solidFill>
                <a:srgbClr val="3B3871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82790" y="4342579"/>
            <a:ext cx="3840225" cy="1575432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 defTabSz="685800"/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МБОУ основная общеобразовательная школа-интернат для учащихся с ОВЗ № 22 г. Томска</a:t>
            </a:r>
          </a:p>
          <a:p>
            <a:pPr defTabSz="685800">
              <a:spcBef>
                <a:spcPts val="900"/>
              </a:spcBef>
            </a:pPr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ОГБОУ «Школа-интернат для обучающихся, нуждающихся в психолого-педагогической и медико-социальной помощи» г. Томск </a:t>
            </a:r>
          </a:p>
          <a:p>
            <a:pPr defTabSz="685800">
              <a:spcBef>
                <a:spcPts val="900"/>
              </a:spcBef>
            </a:pPr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МКОУ  «Крыловская общеобразовательная школа-интернат для обучающихся, воспитанников с ОВЗ» </a:t>
            </a:r>
            <a:r>
              <a:rPr lang="ru-RU" sz="1050" b="1" dirty="0" err="1">
                <a:solidFill>
                  <a:srgbClr val="3B3871"/>
                </a:solidFill>
                <a:latin typeface="Century Gothic" panose="020B0502020202020204" pitchFamily="34" charset="0"/>
              </a:rPr>
              <a:t>Бакчарский</a:t>
            </a:r>
            <a:r>
              <a:rPr lang="ru-RU" sz="1050" b="1" dirty="0">
                <a:solidFill>
                  <a:srgbClr val="3B3871"/>
                </a:solidFill>
                <a:latin typeface="Century Gothic" panose="020B0502020202020204" pitchFamily="34" charset="0"/>
              </a:rPr>
              <a:t> район</a:t>
            </a:r>
            <a:endParaRPr lang="ru-RU" sz="1050" b="1" dirty="0">
              <a:solidFill>
                <a:srgbClr val="3B3871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sp>
        <p:nvSpPr>
          <p:cNvPr id="27" name="object 10"/>
          <p:cNvSpPr txBox="1"/>
          <p:nvPr/>
        </p:nvSpPr>
        <p:spPr>
          <a:xfrm>
            <a:off x="2490502" y="2073836"/>
            <a:ext cx="1711514" cy="238046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 defTabSz="685800"/>
            <a:r>
              <a:rPr lang="ru-RU" sz="1500" b="1" spc="-3" dirty="0">
                <a:solidFill>
                  <a:srgbClr val="F57E1B"/>
                </a:solidFill>
                <a:latin typeface="Century Gothic" panose="020B0502020202020204" pitchFamily="34" charset="0"/>
                <a:cs typeface="Gotham Pro Black" panose="02000903040000020004" pitchFamily="2" charset="0"/>
              </a:rPr>
              <a:t>1100</a:t>
            </a:r>
            <a:r>
              <a:rPr lang="ru-RU" sz="1350" b="1" spc="-3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2" charset="0"/>
              </a:rPr>
              <a:t> детей с ОВЗ</a:t>
            </a:r>
            <a:endParaRPr sz="1350" dirty="0">
              <a:solidFill>
                <a:srgbClr val="3B3871"/>
              </a:solidFill>
              <a:latin typeface="Century Gothic" panose="020B0502020202020204" pitchFamily="34" charset="0"/>
              <a:cs typeface="Gotham Pro Light" panose="02000503030000020004" pitchFamily="2" charset="0"/>
            </a:endParaRPr>
          </a:p>
        </p:txBody>
      </p:sp>
      <p:sp>
        <p:nvSpPr>
          <p:cNvPr id="28" name="object 10"/>
          <p:cNvSpPr txBox="1"/>
          <p:nvPr/>
        </p:nvSpPr>
        <p:spPr>
          <a:xfrm>
            <a:off x="2490501" y="2507254"/>
            <a:ext cx="1711947" cy="238046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 algn="just" defTabSz="685800"/>
            <a:r>
              <a:rPr lang="ru-RU" sz="1500" b="1" spc="-3" dirty="0">
                <a:solidFill>
                  <a:srgbClr val="F57E1B"/>
                </a:solidFill>
                <a:latin typeface="Century Gothic" panose="020B0502020202020204" pitchFamily="34" charset="0"/>
                <a:cs typeface="Gotham Pro Black" panose="02000903040000020004" pitchFamily="2" charset="0"/>
              </a:rPr>
              <a:t>100% </a:t>
            </a:r>
            <a:r>
              <a:rPr lang="ru-RU" sz="1350" b="1" spc="-3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2" charset="0"/>
              </a:rPr>
              <a:t>педагогов</a:t>
            </a:r>
            <a:endParaRPr sz="1350" dirty="0">
              <a:solidFill>
                <a:srgbClr val="3B3871"/>
              </a:solidFill>
              <a:latin typeface="Century Gothic" panose="020B0502020202020204" pitchFamily="34" charset="0"/>
              <a:cs typeface="Gotham Pro Light" panose="02000503030000020004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57109" y="1657350"/>
            <a:ext cx="1373453" cy="236604"/>
          </a:xfrm>
          <a:prstGeom prst="rect">
            <a:avLst/>
          </a:prstGeom>
        </p:spPr>
        <p:txBody>
          <a:bodyPr wrap="none" lIns="51435" tIns="25718" rIns="51435" bIns="25718">
            <a:spAutoFit/>
          </a:bodyPr>
          <a:lstStyle/>
          <a:p>
            <a:pPr algn="ctr" defTabSz="685800"/>
            <a:r>
              <a:rPr lang="ru-RU" sz="1200" b="1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обновление МТБ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451698" y="1996313"/>
            <a:ext cx="4466537" cy="421270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 defTabSz="685800"/>
            <a:r>
              <a:rPr lang="ru-RU" sz="1200" b="1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создание современной </a:t>
            </a:r>
            <a:r>
              <a:rPr lang="ru-RU" sz="1200" b="1" dirty="0" err="1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здоровьесберегающей</a:t>
            </a:r>
            <a:r>
              <a:rPr lang="ru-RU" sz="1200" b="1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 образовательной среды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460380" y="2453513"/>
            <a:ext cx="4369649" cy="421270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 defTabSz="685800"/>
            <a:r>
              <a:rPr lang="ru-RU" sz="1200" b="1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повышение квалификации  («работа с детьми с ОВЗ по предмету «Технология»)  </a:t>
            </a: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xmlns="" id="{39757ECA-0812-41E5-B8FA-6B2196B2A666}"/>
              </a:ext>
            </a:extLst>
          </p:cNvPr>
          <p:cNvSpPr/>
          <p:nvPr/>
        </p:nvSpPr>
        <p:spPr>
          <a:xfrm>
            <a:off x="-8827" y="857250"/>
            <a:ext cx="1600105" cy="51537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45A9326B-D6F2-4157-B490-5D543D8ED168}"/>
              </a:ext>
            </a:extLst>
          </p:cNvPr>
          <p:cNvGrpSpPr/>
          <p:nvPr/>
        </p:nvGrpSpPr>
        <p:grpSpPr>
          <a:xfrm>
            <a:off x="56946" y="143495"/>
            <a:ext cx="3739796" cy="1177655"/>
            <a:chOff x="2701674" y="4669653"/>
            <a:chExt cx="4986395" cy="1570207"/>
          </a:xfrm>
        </p:grpSpPr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xmlns="" id="{123DBAD0-8745-40D1-AE71-E6020BD1273D}"/>
                </a:ext>
              </a:extLst>
            </p:cNvPr>
            <p:cNvSpPr/>
            <p:nvPr/>
          </p:nvSpPr>
          <p:spPr>
            <a:xfrm>
              <a:off x="2701675" y="5343233"/>
              <a:ext cx="4746484" cy="8966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ru-RU" sz="135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xmlns="" id="{52CFF7E1-8965-437A-9F5C-90E637062DAD}"/>
                </a:ext>
              </a:extLst>
            </p:cNvPr>
            <p:cNvSpPr/>
            <p:nvPr/>
          </p:nvSpPr>
          <p:spPr>
            <a:xfrm>
              <a:off x="2941586" y="5327854"/>
              <a:ext cx="4746483" cy="463097"/>
            </a:xfrm>
            <a:prstGeom prst="rect">
              <a:avLst/>
            </a:prstGeom>
          </p:spPr>
          <p:txBody>
            <a:bodyPr wrap="square" lIns="69643" tIns="34822" rIns="69643" bIns="34822">
              <a:spAutoFit/>
            </a:bodyPr>
            <a:lstStyle/>
            <a:p>
              <a:pPr defTabSz="685800"/>
              <a:r>
                <a:rPr lang="ru-RU" b="1" dirty="0">
                  <a:solidFill>
                    <a:srgbClr val="4F81BD">
                      <a:lumMod val="50000"/>
                    </a:srgb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РП «СОВРЕМЕННАЯ ШКОЛА» </a:t>
              </a:r>
            </a:p>
          </p:txBody>
        </p:sp>
        <p:sp>
          <p:nvSpPr>
            <p:cNvPr id="42" name="object 6">
              <a:extLst>
                <a:ext uri="{FF2B5EF4-FFF2-40B4-BE49-F238E27FC236}">
                  <a16:creationId xmlns:a16="http://schemas.microsoft.com/office/drawing/2014/main" xmlns="" id="{06A2B2C4-66C8-43E3-A3B8-DE3C2D77187E}"/>
                </a:ext>
              </a:extLst>
            </p:cNvPr>
            <p:cNvSpPr txBox="1">
              <a:spLocks/>
            </p:cNvSpPr>
            <p:nvPr/>
          </p:nvSpPr>
          <p:spPr>
            <a:xfrm>
              <a:off x="2701674" y="4669653"/>
              <a:ext cx="1347469" cy="1536319"/>
            </a:xfrm>
            <a:prstGeom prst="rect">
              <a:avLst/>
            </a:prstGeom>
          </p:spPr>
          <p:txBody>
            <a:bodyPr vert="horz" wrap="square" lIns="0" tIns="9525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28575" defTabSz="685800">
                <a:spcBef>
                  <a:spcPts val="75"/>
                </a:spcBef>
              </a:pPr>
              <a:r>
                <a:rPr lang="ru-RU" sz="7425" kern="0" spc="197" baseline="-6313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lang="ru-RU" sz="2400" kern="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43" name="object 7">
              <a:extLst>
                <a:ext uri="{FF2B5EF4-FFF2-40B4-BE49-F238E27FC236}">
                  <a16:creationId xmlns:a16="http://schemas.microsoft.com/office/drawing/2014/main" xmlns="" id="{07B6B005-8FA5-4E99-BE22-138D00F2F2CB}"/>
                </a:ext>
              </a:extLst>
            </p:cNvPr>
            <p:cNvSpPr txBox="1"/>
            <p:nvPr/>
          </p:nvSpPr>
          <p:spPr>
            <a:xfrm rot="10860000">
              <a:off x="6807000" y="5352544"/>
              <a:ext cx="828544" cy="7523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defTabSz="685800">
                <a:lnSpc>
                  <a:spcPts val="4433"/>
                </a:lnSpc>
              </a:pPr>
              <a:r>
                <a:rPr sz="4650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sz="4650" dirty="0">
                <a:solidFill>
                  <a:prstClr val="black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CA6DB516-577D-4EA1-AEA0-E990CCD98A52}"/>
                </a:ext>
              </a:extLst>
            </p:cNvPr>
            <p:cNvSpPr txBox="1"/>
            <p:nvPr/>
          </p:nvSpPr>
          <p:spPr>
            <a:xfrm flipH="1">
              <a:off x="2998942" y="5715575"/>
              <a:ext cx="429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ru-RU" sz="120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ПОДДЕРЖКА ОБРАЗОВАНИЯ ДЕТЕЙ ОВЗ</a:t>
              </a:r>
            </a:p>
          </p:txBody>
        </p:sp>
      </p:grp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xmlns="" id="{B12AC04C-0383-43AE-8F88-96370EDFF2F3}"/>
              </a:ext>
            </a:extLst>
          </p:cNvPr>
          <p:cNvCxnSpPr>
            <a:cxnSpLocks/>
          </p:cNvCxnSpPr>
          <p:nvPr/>
        </p:nvCxnSpPr>
        <p:spPr>
          <a:xfrm flipH="1">
            <a:off x="5126396" y="2948121"/>
            <a:ext cx="9238" cy="2969890"/>
          </a:xfrm>
          <a:prstGeom prst="line">
            <a:avLst/>
          </a:prstGeom>
          <a:ln w="28575">
            <a:solidFill>
              <a:srgbClr val="F57E1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bject 10"/>
          <p:cNvSpPr txBox="1"/>
          <p:nvPr/>
        </p:nvSpPr>
        <p:spPr>
          <a:xfrm>
            <a:off x="2490502" y="1660049"/>
            <a:ext cx="2357049" cy="445795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 defTabSz="685800"/>
            <a:r>
              <a:rPr lang="ru-RU" sz="1500" b="1" spc="-3" dirty="0">
                <a:solidFill>
                  <a:srgbClr val="F57E1B"/>
                </a:solidFill>
                <a:latin typeface="Century Gothic" panose="020B0502020202020204" pitchFamily="34" charset="0"/>
                <a:cs typeface="Gotham Pro Black" panose="02000903040000020004" pitchFamily="2" charset="0"/>
              </a:rPr>
              <a:t>9</a:t>
            </a:r>
            <a:r>
              <a:rPr lang="ru-RU" sz="1350" b="1" spc="-3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2" charset="0"/>
              </a:rPr>
              <a:t> коррекционных </a:t>
            </a:r>
          </a:p>
          <a:p>
            <a:pPr marL="7144" marR="2858" defTabSz="685800"/>
            <a:r>
              <a:rPr lang="ru-RU" sz="1350" b="1" spc="-3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2" charset="0"/>
              </a:rPr>
              <a:t>школ</a:t>
            </a:r>
            <a:endParaRPr sz="1350" dirty="0">
              <a:solidFill>
                <a:srgbClr val="3B3871"/>
              </a:solidFill>
              <a:latin typeface="Century Gothic" panose="020B0502020202020204" pitchFamily="34" charset="0"/>
              <a:cs typeface="Gotham Pro Light" panose="02000503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478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1484" y="1390967"/>
            <a:ext cx="270706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defRPr/>
            </a:pPr>
            <a:r>
              <a:rPr lang="ru-RU" sz="20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2019 г. – </a:t>
            </a:r>
            <a:r>
              <a:rPr lang="ru-RU" sz="24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91</a:t>
            </a:r>
            <a:r>
              <a:rPr lang="ru-RU" sz="20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 организация</a:t>
            </a:r>
          </a:p>
          <a:p>
            <a:pPr lvl="0" algn="ctr" eaLnBrk="0" fontAlgn="base" hangingPunct="0">
              <a:spcBef>
                <a:spcPct val="0"/>
              </a:spcBef>
              <a:defRPr/>
            </a:pPr>
            <a:r>
              <a:rPr lang="ru-RU" sz="20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2020 г. – </a:t>
            </a:r>
            <a:r>
              <a:rPr lang="ru-RU" sz="24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69</a:t>
            </a:r>
            <a:r>
              <a:rPr lang="ru-RU" sz="20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 организаций</a:t>
            </a:r>
          </a:p>
          <a:p>
            <a:pPr lvl="0" algn="ctr" eaLnBrk="0" fontAlgn="base" hangingPunct="0">
              <a:spcBef>
                <a:spcPct val="0"/>
              </a:spcBef>
              <a:defRPr/>
            </a:pPr>
            <a:r>
              <a:rPr lang="ru-RU" sz="20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2021 г. – </a:t>
            </a:r>
            <a:r>
              <a:rPr lang="ru-RU" sz="24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75</a:t>
            </a:r>
            <a:r>
              <a:rPr lang="ru-RU" sz="20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 организаций</a:t>
            </a:r>
            <a:endParaRPr lang="ru-RU" altLang="ru-RU" sz="1050" b="1" dirty="0">
              <a:solidFill>
                <a:srgbClr val="3B387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xmlns="" id="{35B023A7-6B8E-4567-8B08-B0CABDF3EE96}"/>
              </a:ext>
            </a:extLst>
          </p:cNvPr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grpSp>
        <p:nvGrpSpPr>
          <p:cNvPr id="5" name="Группа 9">
            <a:extLst>
              <a:ext uri="{FF2B5EF4-FFF2-40B4-BE49-F238E27FC236}">
                <a16:creationId xmlns:a16="http://schemas.microsoft.com/office/drawing/2014/main" xmlns="" id="{4AC94164-B49E-4686-B4D1-3BF59574D3AC}"/>
              </a:ext>
            </a:extLst>
          </p:cNvPr>
          <p:cNvGrpSpPr/>
          <p:nvPr/>
        </p:nvGrpSpPr>
        <p:grpSpPr>
          <a:xfrm>
            <a:off x="22303" y="-553110"/>
            <a:ext cx="4804190" cy="1645159"/>
            <a:chOff x="2701674" y="4669653"/>
            <a:chExt cx="6405587" cy="1645159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42C740A2-9E94-47FC-AA3A-46E21C0A0E58}"/>
                </a:ext>
              </a:extLst>
            </p:cNvPr>
            <p:cNvSpPr/>
            <p:nvPr/>
          </p:nvSpPr>
          <p:spPr>
            <a:xfrm>
              <a:off x="2701674" y="5343233"/>
              <a:ext cx="6405587" cy="8966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entury Gothic" panose="020B0502020202020204" pitchFamily="34" charset="0"/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xmlns="" id="{843839AF-4CD7-4A12-A613-C41AC4CC7196}"/>
                </a:ext>
              </a:extLst>
            </p:cNvPr>
            <p:cNvSpPr/>
            <p:nvPr/>
          </p:nvSpPr>
          <p:spPr>
            <a:xfrm>
              <a:off x="2774243" y="5482383"/>
              <a:ext cx="5098875" cy="832429"/>
            </a:xfrm>
            <a:prstGeom prst="rect">
              <a:avLst/>
            </a:prstGeom>
          </p:spPr>
          <p:txBody>
            <a:bodyPr wrap="square" lIns="92857" tIns="46429" rIns="92857" bIns="46429"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3B3871"/>
                  </a:solidFill>
                  <a:latin typeface="Century Gothic" panose="020B0502020202020204" pitchFamily="34" charset="0"/>
                </a:rPr>
                <a:t>НП «ЦИФРОВАЯ ЭКОНОМИКА»</a:t>
              </a:r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xmlns="" id="{CB3B49D1-51DF-48F6-90AD-DBBC47802B2B}"/>
                </a:ext>
              </a:extLst>
            </p:cNvPr>
            <p:cNvSpPr txBox="1">
              <a:spLocks/>
            </p:cNvSpPr>
            <p:nvPr/>
          </p:nvSpPr>
          <p:spPr>
            <a:xfrm>
              <a:off x="2701674" y="4669653"/>
              <a:ext cx="1347470" cy="1536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38100">
                <a:spcBef>
                  <a:spcPts val="100"/>
                </a:spcBef>
              </a:pPr>
              <a:r>
                <a:rPr lang="ru-RU" sz="9900" kern="0" spc="262" baseline="-6313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lang="ru-RU" sz="3200" kern="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xmlns="" id="{7E4E95B2-C3C6-4812-8FF4-F143782318AF}"/>
                </a:ext>
              </a:extLst>
            </p:cNvPr>
            <p:cNvSpPr txBox="1"/>
            <p:nvPr/>
          </p:nvSpPr>
          <p:spPr>
            <a:xfrm rot="10860000">
              <a:off x="7055711" y="5350406"/>
              <a:ext cx="828544" cy="756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910"/>
                </a:lnSpc>
              </a:pPr>
              <a:r>
                <a:rPr sz="6200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sz="6200" dirty="0">
                <a:latin typeface="Century Gothic" panose="020B0502020202020204" pitchFamily="34" charset="0"/>
                <a:cs typeface="Calibri"/>
              </a:endParaRPr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460B8AC-2A50-4C46-867D-A922E467C3F0}"/>
              </a:ext>
            </a:extLst>
          </p:cNvPr>
          <p:cNvSpPr/>
          <p:nvPr/>
        </p:nvSpPr>
        <p:spPr>
          <a:xfrm>
            <a:off x="3890916" y="54626"/>
            <a:ext cx="485754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defRPr/>
            </a:pPr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2019-2021 гг.</a:t>
            </a:r>
          </a:p>
          <a:p>
            <a:pPr algn="ctr" eaLnBrk="0" fontAlgn="base" hangingPunct="0">
              <a:spcBef>
                <a:spcPct val="0"/>
              </a:spcBef>
              <a:defRPr/>
            </a:pPr>
            <a:r>
              <a:rPr lang="ru-RU" sz="20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235</a:t>
            </a:r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 учреждений, включая филиалы</a:t>
            </a:r>
            <a:endParaRPr lang="ru-RU" dirty="0">
              <a:solidFill>
                <a:srgbClr val="3B387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4028106"/>
              </p:ext>
            </p:extLst>
          </p:nvPr>
        </p:nvGraphicFramePr>
        <p:xfrm>
          <a:off x="4077135" y="764704"/>
          <a:ext cx="5066865" cy="588082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2173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49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43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Муниципалитет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Количество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Александровский район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Асиновский район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15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Бакчарский</a:t>
                      </a: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 район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9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Верхнекетский район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г. Томск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22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г. Северск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Зырянский район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14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Каргасокский</a:t>
                      </a: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 район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17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30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Кожевниковский район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21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Колпашевский район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Кривошеинский район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12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Молчановский район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г. Кедровый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Парабельский район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5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Первомайский район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17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Тегульдетский район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7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Томский район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35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Чаинский район</a:t>
                      </a:r>
                      <a:endParaRPr lang="ru-RU" sz="1800" b="1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10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60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Шегарский</a:t>
                      </a:r>
                      <a:r>
                        <a:rPr lang="ru-RU" sz="1800" b="1" dirty="0">
                          <a:solidFill>
                            <a:srgbClr val="3B3871"/>
                          </a:solidFill>
                          <a:effectLst/>
                          <a:latin typeface="Century Gothic" panose="020B0502020202020204" pitchFamily="34" charset="0"/>
                        </a:rPr>
                        <a:t> район</a:t>
                      </a:r>
                      <a:endParaRPr lang="ru-RU" sz="1800" b="1" dirty="0">
                        <a:solidFill>
                          <a:srgbClr val="3B3871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57E1B"/>
                          </a:solidFill>
                          <a:effectLst/>
                          <a:latin typeface="Century Gothic" panose="020B0502020202020204" pitchFamily="34" charset="0"/>
                        </a:rPr>
                        <a:t>15</a:t>
                      </a:r>
                      <a:endParaRPr lang="ru-RU" sz="1800" b="1" dirty="0">
                        <a:solidFill>
                          <a:srgbClr val="F57E1B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576" marR="38576" marT="0" marB="0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25B41963-2E7F-4367-BC44-C5F2CE554783}"/>
              </a:ext>
            </a:extLst>
          </p:cNvPr>
          <p:cNvCxnSpPr>
            <a:cxnSpLocks/>
          </p:cNvCxnSpPr>
          <p:nvPr/>
        </p:nvCxnSpPr>
        <p:spPr>
          <a:xfrm flipH="1">
            <a:off x="3805359" y="889625"/>
            <a:ext cx="1" cy="5405507"/>
          </a:xfrm>
          <a:prstGeom prst="line">
            <a:avLst/>
          </a:prstGeom>
          <a:ln w="28575">
            <a:solidFill>
              <a:srgbClr val="F57E1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 descr="C:\Users\school1\Pictures\e3cc2859-4390-4247-9d08-c3d02c0ca63e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0957" y="3514625"/>
            <a:ext cx="2690640" cy="210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9512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3"/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7336387"/>
              </p:ext>
            </p:extLst>
          </p:nvPr>
        </p:nvGraphicFramePr>
        <p:xfrm>
          <a:off x="1" y="641131"/>
          <a:ext cx="9072564" cy="6215772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5482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257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797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627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09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</a:t>
                      </a:r>
                      <a:r>
                        <a:rPr lang="ru-RU" sz="14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доп.образованием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(ФСН № 1-ДОП,</a:t>
                      </a:r>
                      <a:r>
                        <a:rPr lang="ru-RU" sz="14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РФ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=1,53)</a:t>
                      </a:r>
                      <a:endParaRPr lang="ru-RU" sz="14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4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программами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ЕНО и ТЕХ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</a:t>
                      </a:r>
                      <a:r>
                        <a:rPr lang="ru-RU" sz="14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доп.образованием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Навигатору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4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программами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ЕНО и ТЕХ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Александровский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Асиновский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Бакчарский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Верхнекетский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Зырянский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56.1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Каргасокский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Кожевниковский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71,9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Колпашевский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88,5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Кривошеинский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54,9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Молчановский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42,8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Парабельский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47, 9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Первомайский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94,7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026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Тегульдетский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62,6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Томский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43,3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Чаинский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37,3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Шегарский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40,4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Томск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122,3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23,6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Кедровый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63,4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Стрежевой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88,6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36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Северск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4" marR="1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79,7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5,92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BD4E4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solidFill>
                          <a:srgbClr val="BD4E4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14405" y="0"/>
            <a:ext cx="83790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  <a:sym typeface="Wingdings" panose="05000000000000000000" pitchFamily="2" charset="2"/>
              </a:rPr>
              <a:t>Охват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  <a:sym typeface="Wingdings" panose="05000000000000000000" pitchFamily="2" charset="2"/>
              </a:rPr>
              <a:t>дополнительным образованием в разрезе муниципальных образований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Gotham Pro Black" panose="02000903040000020004" pitchFamily="50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68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Сеть центров цифрового образования детей "</a:t>
            </a:r>
            <a:r>
              <a:rPr lang="en-US"/>
              <a:t>IT-</a:t>
            </a:r>
            <a:r>
              <a:rPr lang="ru-RU"/>
              <a:t>куб"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/>
          <a:srcRect l="8126" t="26667" r="69374" b="31111"/>
          <a:stretch/>
        </p:blipFill>
        <p:spPr>
          <a:xfrm>
            <a:off x="7683368" y="116452"/>
            <a:ext cx="1372172" cy="1634430"/>
          </a:xfrm>
          <a:prstGeom prst="rect">
            <a:avLst/>
          </a:prstGeo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xmlns="" id="{14ADA800-BA26-499B-996E-23AA8018EAB0}"/>
              </a:ext>
            </a:extLst>
          </p:cNvPr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6A02BCCE-6E65-4502-BEEB-2687B8A6B0A5}"/>
              </a:ext>
            </a:extLst>
          </p:cNvPr>
          <p:cNvGrpSpPr/>
          <p:nvPr/>
        </p:nvGrpSpPr>
        <p:grpSpPr>
          <a:xfrm>
            <a:off x="-3591" y="-341300"/>
            <a:ext cx="4740661" cy="1536318"/>
            <a:chOff x="2701674" y="4726803"/>
            <a:chExt cx="6320881" cy="1536318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xmlns="" id="{527C2473-5844-4EA1-8D9C-A56350AE6C9A}"/>
                </a:ext>
              </a:extLst>
            </p:cNvPr>
            <p:cNvSpPr/>
            <p:nvPr/>
          </p:nvSpPr>
          <p:spPr>
            <a:xfrm>
              <a:off x="2701674" y="5343234"/>
              <a:ext cx="5782569" cy="8017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ED29BE1A-41DA-46BD-8759-3A6280476633}"/>
                </a:ext>
              </a:extLst>
            </p:cNvPr>
            <p:cNvSpPr/>
            <p:nvPr/>
          </p:nvSpPr>
          <p:spPr>
            <a:xfrm>
              <a:off x="3013057" y="5317483"/>
              <a:ext cx="5789405" cy="832429"/>
            </a:xfrm>
            <a:prstGeom prst="rect">
              <a:avLst/>
            </a:prstGeom>
          </p:spPr>
          <p:txBody>
            <a:bodyPr wrap="square" lIns="92857" tIns="46429" rIns="92857" bIns="46429">
              <a:spAutoFit/>
            </a:bodyPr>
            <a:lstStyle/>
            <a:p>
              <a:r>
                <a:rPr lang="ru-RU" sz="2400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Light" panose="02000503030000020004" pitchFamily="2" charset="0"/>
                </a:rPr>
                <a:t>СЕТЬ ЦЕНТРОВ ЦИФРОВОГО </a:t>
              </a:r>
            </a:p>
            <a:p>
              <a:pPr algn="ctr"/>
              <a:r>
                <a:rPr lang="ru-RU" sz="2400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Light" panose="02000503030000020004" pitchFamily="2" charset="0"/>
                </a:rPr>
                <a:t>ОБРАЗОВАНИЯ: </a:t>
              </a:r>
              <a:r>
                <a:rPr lang="en-US" sz="240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IT - </a:t>
              </a:r>
              <a:r>
                <a:rPr lang="ru-RU" sz="240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КУБ</a:t>
              </a:r>
            </a:p>
          </p:txBody>
        </p:sp>
        <p:sp>
          <p:nvSpPr>
            <p:cNvPr id="8" name="object 6">
              <a:extLst>
                <a:ext uri="{FF2B5EF4-FFF2-40B4-BE49-F238E27FC236}">
                  <a16:creationId xmlns:a16="http://schemas.microsoft.com/office/drawing/2014/main" xmlns="" id="{1D896052-6507-4508-BC31-F6A0980DFD55}"/>
                </a:ext>
              </a:extLst>
            </p:cNvPr>
            <p:cNvSpPr txBox="1">
              <a:spLocks/>
            </p:cNvSpPr>
            <p:nvPr/>
          </p:nvSpPr>
          <p:spPr>
            <a:xfrm>
              <a:off x="2701674" y="4726803"/>
              <a:ext cx="1347470" cy="1536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38100">
                <a:spcBef>
                  <a:spcPts val="100"/>
                </a:spcBef>
              </a:pPr>
              <a:r>
                <a:rPr lang="ru-RU" sz="9900" kern="0" spc="262" baseline="-6313">
                  <a:solidFill>
                    <a:srgbClr val="3C3773"/>
                  </a:solidFill>
                  <a:latin typeface="Calibri"/>
                  <a:cs typeface="Calibri"/>
                </a:rPr>
                <a:t>[</a:t>
              </a:r>
              <a:endParaRPr lang="ru-RU" sz="3200" kern="0" dirty="0">
                <a:solidFill>
                  <a:sysClr val="windowText" lastClr="000000"/>
                </a:solidFill>
                <a:latin typeface="Calibri"/>
                <a:cs typeface="Calibri"/>
              </a:endParaRPr>
            </a:p>
          </p:txBody>
        </p:sp>
        <p:sp>
          <p:nvSpPr>
            <p:cNvPr id="9" name="object 7">
              <a:extLst>
                <a:ext uri="{FF2B5EF4-FFF2-40B4-BE49-F238E27FC236}">
                  <a16:creationId xmlns:a16="http://schemas.microsoft.com/office/drawing/2014/main" xmlns="" id="{DB88245A-DEAE-43B8-9650-15BC924B47CC}"/>
                </a:ext>
              </a:extLst>
            </p:cNvPr>
            <p:cNvSpPr txBox="1"/>
            <p:nvPr/>
          </p:nvSpPr>
          <p:spPr>
            <a:xfrm rot="10860000">
              <a:off x="8194011" y="5381605"/>
              <a:ext cx="828544" cy="756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910"/>
                </a:lnSpc>
              </a:pPr>
              <a:r>
                <a:rPr sz="6200" dirty="0">
                  <a:solidFill>
                    <a:srgbClr val="3C3773"/>
                  </a:solidFill>
                  <a:latin typeface="Calibri"/>
                  <a:cs typeface="Calibri"/>
                </a:rPr>
                <a:t>[</a:t>
              </a:r>
              <a:endParaRPr sz="6200" dirty="0">
                <a:latin typeface="Calibri"/>
                <a:cs typeface="Calibri"/>
              </a:endParaRPr>
            </a:p>
          </p:txBody>
        </p:sp>
      </p:grp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EB5B6655-4994-4047-AD1A-2A257D163155}"/>
              </a:ext>
            </a:extLst>
          </p:cNvPr>
          <p:cNvCxnSpPr>
            <a:cxnSpLocks/>
          </p:cNvCxnSpPr>
          <p:nvPr/>
        </p:nvCxnSpPr>
        <p:spPr>
          <a:xfrm>
            <a:off x="1987814" y="4382880"/>
            <a:ext cx="6767450" cy="0"/>
          </a:xfrm>
          <a:prstGeom prst="line">
            <a:avLst/>
          </a:prstGeom>
          <a:ln w="25400">
            <a:solidFill>
              <a:srgbClr val="3B38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911C537C-FF1C-42EC-9CEE-6F2BDC263D20}"/>
              </a:ext>
            </a:extLst>
          </p:cNvPr>
          <p:cNvSpPr/>
          <p:nvPr/>
        </p:nvSpPr>
        <p:spPr>
          <a:xfrm>
            <a:off x="5370729" y="4310037"/>
            <a:ext cx="115671" cy="148355"/>
          </a:xfrm>
          <a:prstGeom prst="ellipse">
            <a:avLst/>
          </a:prstGeom>
          <a:solidFill>
            <a:srgbClr val="F57E1B"/>
          </a:solidFill>
          <a:ln>
            <a:solidFill>
              <a:srgbClr val="F57E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2400" b="1">
              <a:latin typeface="Century Gothic" panose="020B0502020202020204" pitchFamily="34" charset="0"/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BCD81C75-4617-4895-B531-C642555F43F4}"/>
              </a:ext>
            </a:extLst>
          </p:cNvPr>
          <p:cNvSpPr/>
          <p:nvPr/>
        </p:nvSpPr>
        <p:spPr>
          <a:xfrm>
            <a:off x="7885329" y="4312735"/>
            <a:ext cx="115671" cy="148355"/>
          </a:xfrm>
          <a:prstGeom prst="ellipse">
            <a:avLst/>
          </a:prstGeom>
          <a:solidFill>
            <a:srgbClr val="F57E1B"/>
          </a:solidFill>
          <a:ln>
            <a:solidFill>
              <a:srgbClr val="F57E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2400" b="1">
              <a:latin typeface="Century Gothic" panose="020B0502020202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55507F1E-3292-465C-990D-CD66131551A6}"/>
              </a:ext>
            </a:extLst>
          </p:cNvPr>
          <p:cNvSpPr/>
          <p:nvPr/>
        </p:nvSpPr>
        <p:spPr>
          <a:xfrm>
            <a:off x="2378100" y="4626393"/>
            <a:ext cx="8977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2020</a:t>
            </a:r>
            <a:endParaRPr lang="ru-RU" sz="2000" b="1" dirty="0">
              <a:solidFill>
                <a:srgbClr val="3B3871"/>
              </a:solidFill>
              <a:latin typeface="Century Gothic" panose="020B050202020202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5A824CF3-0D31-434F-9BFB-0226D0520C13}"/>
              </a:ext>
            </a:extLst>
          </p:cNvPr>
          <p:cNvSpPr/>
          <p:nvPr/>
        </p:nvSpPr>
        <p:spPr>
          <a:xfrm>
            <a:off x="5048283" y="4629090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2021</a:t>
            </a:r>
            <a:endParaRPr lang="ru-RU" sz="2000" b="1" dirty="0">
              <a:solidFill>
                <a:srgbClr val="3B387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C3900F66-96CC-4B23-931A-01687D20C06C}"/>
              </a:ext>
            </a:extLst>
          </p:cNvPr>
          <p:cNvSpPr/>
          <p:nvPr/>
        </p:nvSpPr>
        <p:spPr>
          <a:xfrm>
            <a:off x="7562883" y="4626393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rgbClr val="3B3871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2022</a:t>
            </a:r>
            <a:endParaRPr lang="ru-RU" sz="2000" b="1" dirty="0">
              <a:solidFill>
                <a:srgbClr val="3B387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xmlns="" id="{00F393B6-F38C-43A8-91E2-56731FE6A240}"/>
              </a:ext>
            </a:extLst>
          </p:cNvPr>
          <p:cNvSpPr/>
          <p:nvPr/>
        </p:nvSpPr>
        <p:spPr>
          <a:xfrm>
            <a:off x="2556666" y="4321566"/>
            <a:ext cx="115671" cy="148355"/>
          </a:xfrm>
          <a:prstGeom prst="ellipse">
            <a:avLst/>
          </a:prstGeom>
          <a:solidFill>
            <a:srgbClr val="F57E1B"/>
          </a:solidFill>
          <a:ln>
            <a:solidFill>
              <a:srgbClr val="F57E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2400" b="1">
              <a:latin typeface="Century Gothic" panose="020B0502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D4A1AD2-29D6-46EF-8DC8-EBDB15304DC7}"/>
              </a:ext>
            </a:extLst>
          </p:cNvPr>
          <p:cNvSpPr txBox="1"/>
          <p:nvPr/>
        </p:nvSpPr>
        <p:spPr>
          <a:xfrm>
            <a:off x="1845431" y="2833064"/>
            <a:ext cx="1600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B3871"/>
                </a:solidFill>
                <a:latin typeface="Century Gothic" panose="020B0502020202020204" pitchFamily="34" charset="0"/>
              </a:rPr>
              <a:t>Томский </a:t>
            </a:r>
          </a:p>
          <a:p>
            <a:pPr algn="ctr"/>
            <a:r>
              <a:rPr lang="ru-RU" b="1" dirty="0" smtClean="0">
                <a:solidFill>
                  <a:srgbClr val="3B3871"/>
                </a:solidFill>
                <a:latin typeface="Century Gothic" panose="020B0502020202020204" pitchFamily="34" charset="0"/>
              </a:rPr>
              <a:t>Хобби-центр</a:t>
            </a:r>
          </a:p>
          <a:p>
            <a:pPr algn="ctr"/>
            <a:r>
              <a:rPr lang="ru-RU" b="1" dirty="0" err="1">
                <a:solidFill>
                  <a:srgbClr val="3B3871"/>
                </a:solidFill>
                <a:latin typeface="Century Gothic" panose="020B0502020202020204" pitchFamily="34" charset="0"/>
              </a:rPr>
              <a:t>г</a:t>
            </a:r>
            <a:r>
              <a:rPr lang="ru-RU" b="1" dirty="0" err="1" smtClean="0">
                <a:solidFill>
                  <a:srgbClr val="3B3871"/>
                </a:solidFill>
                <a:latin typeface="Century Gothic" panose="020B0502020202020204" pitchFamily="34" charset="0"/>
              </a:rPr>
              <a:t>.Томск</a:t>
            </a:r>
            <a:endParaRPr lang="ru-RU" b="1" dirty="0">
              <a:solidFill>
                <a:srgbClr val="3B387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885C3DA8-393A-481B-BA31-3B9ABD619D22}"/>
              </a:ext>
            </a:extLst>
          </p:cNvPr>
          <p:cNvSpPr txBox="1"/>
          <p:nvPr/>
        </p:nvSpPr>
        <p:spPr>
          <a:xfrm>
            <a:off x="4447636" y="2881718"/>
            <a:ext cx="18960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B3871"/>
                </a:solidFill>
                <a:latin typeface="Century Gothic" panose="020B0502020202020204" pitchFamily="34" charset="0"/>
              </a:rPr>
              <a:t>Центр творчества детей и молодежи</a:t>
            </a:r>
          </a:p>
          <a:p>
            <a:pPr algn="ctr"/>
            <a:r>
              <a:rPr lang="ru-RU" b="1" dirty="0" err="1" smtClean="0">
                <a:solidFill>
                  <a:srgbClr val="3B3871"/>
                </a:solidFill>
                <a:latin typeface="Century Gothic" panose="020B0502020202020204" pitchFamily="34" charset="0"/>
              </a:rPr>
              <a:t>Г.Асино</a:t>
            </a:r>
            <a:endParaRPr lang="ru-RU" b="1" dirty="0">
              <a:solidFill>
                <a:srgbClr val="3B3871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2060CA3E-D90D-43C3-973C-00904514DB13}"/>
              </a:ext>
            </a:extLst>
          </p:cNvPr>
          <p:cNvSpPr txBox="1"/>
          <p:nvPr/>
        </p:nvSpPr>
        <p:spPr>
          <a:xfrm>
            <a:off x="6785937" y="2895322"/>
            <a:ext cx="1803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B3871"/>
                </a:solidFill>
                <a:latin typeface="Century Gothic" panose="020B0502020202020204" pitchFamily="34" charset="0"/>
              </a:rPr>
              <a:t>Центр «Поиск</a:t>
            </a:r>
          </a:p>
          <a:p>
            <a:pPr algn="ctr"/>
            <a:r>
              <a:rPr lang="ru-RU" b="1" dirty="0" smtClean="0">
                <a:solidFill>
                  <a:srgbClr val="3B3871"/>
                </a:solidFill>
                <a:latin typeface="Century Gothic" panose="020B0502020202020204" pitchFamily="34" charset="0"/>
              </a:rPr>
              <a:t>ЗАТО </a:t>
            </a:r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С</a:t>
            </a:r>
            <a:r>
              <a:rPr lang="ru-RU" b="1" dirty="0" smtClean="0">
                <a:solidFill>
                  <a:srgbClr val="3B3871"/>
                </a:solidFill>
                <a:latin typeface="Century Gothic" panose="020B0502020202020204" pitchFamily="34" charset="0"/>
              </a:rPr>
              <a:t>еверск</a:t>
            </a:r>
            <a:endParaRPr lang="ru-RU" b="1" dirty="0">
              <a:solidFill>
                <a:srgbClr val="3B3871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033E5C11-9B62-4002-8862-882C03D68C69}"/>
              </a:ext>
            </a:extLst>
          </p:cNvPr>
          <p:cNvSpPr txBox="1"/>
          <p:nvPr/>
        </p:nvSpPr>
        <p:spPr>
          <a:xfrm>
            <a:off x="1987814" y="1250227"/>
            <a:ext cx="4242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Федеральная сеть детских </a:t>
            </a:r>
          </a:p>
          <a:p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центров </a:t>
            </a:r>
            <a:r>
              <a:rPr lang="en-US" b="1" dirty="0">
                <a:solidFill>
                  <a:srgbClr val="F57E1B"/>
                </a:solidFill>
                <a:latin typeface="Century Gothic" panose="020B0502020202020204" pitchFamily="34" charset="0"/>
              </a:rPr>
              <a:t>IT - </a:t>
            </a:r>
            <a:r>
              <a:rPr lang="ru-RU" b="1" dirty="0">
                <a:solidFill>
                  <a:srgbClr val="F57E1B"/>
                </a:solidFill>
                <a:latin typeface="Century Gothic" panose="020B0502020202020204" pitchFamily="34" charset="0"/>
              </a:rPr>
              <a:t>творчества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1DCB580D-77F3-41BE-B0EF-E2909FB9DDE3}"/>
              </a:ext>
            </a:extLst>
          </p:cNvPr>
          <p:cNvSpPr txBox="1"/>
          <p:nvPr/>
        </p:nvSpPr>
        <p:spPr>
          <a:xfrm>
            <a:off x="5370730" y="1748136"/>
            <a:ext cx="2265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57E1B"/>
                </a:solidFill>
                <a:latin typeface="Century Gothic" panose="020B0502020202020204" pitchFamily="34" charset="0"/>
              </a:rPr>
              <a:t>ФБ – 44,8 </a:t>
            </a:r>
            <a:r>
              <a:rPr lang="ru-RU" sz="24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pic>
        <p:nvPicPr>
          <p:cNvPr id="38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1189" y="5748538"/>
            <a:ext cx="2124075" cy="6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390442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00364" y="285728"/>
            <a:ext cx="5500726" cy="35719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Доли участия Об ОО в школьном этапе, 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zalega\Desktop\000\vos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41" t="7088" r="7941" b="7088"/>
          <a:stretch>
            <a:fillRect/>
          </a:stretch>
        </p:blipFill>
        <p:spPr bwMode="auto">
          <a:xfrm>
            <a:off x="0" y="0"/>
            <a:ext cx="1933575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467544" y="4323323"/>
            <a:ext cx="3238500" cy="400050"/>
          </a:xfrm>
          <a:prstGeom prst="rect">
            <a:avLst/>
          </a:prstGeom>
          <a:solidFill>
            <a:srgbClr val="0000C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2400"/>
              </a:lnSpc>
              <a:buFont typeface="Arial" pitchFamily="34" charset="0"/>
              <a:buChar char="•"/>
            </a:pP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Региональный  этап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19872" y="4941168"/>
            <a:ext cx="5432708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9FE6FF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2016-2017 -26 участников, победитель - 1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2017-2018 – 29 участников.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2018-2019 – 45 участников, призеров -5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547664" y="199492"/>
          <a:ext cx="6953426" cy="4237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00388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2348880"/>
            <a:ext cx="6693378" cy="2016224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Воспитать гармоничное </a:t>
            </a:r>
            <a:r>
              <a:rPr lang="ru-RU" sz="2400" b="1" dirty="0">
                <a:solidFill>
                  <a:srgbClr val="F57E1B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развитие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 социально-ответственные</a:t>
            </a:r>
            <a:r>
              <a:rPr lang="ru-RU" sz="2400" b="1" dirty="0">
                <a:solidFill>
                  <a:srgbClr val="F57E1B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 личности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 на основе духовно-нравственных ценностей</a:t>
            </a:r>
          </a:p>
        </p:txBody>
      </p:sp>
      <p:sp>
        <p:nvSpPr>
          <p:cNvPr id="5" name="object 3"/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grpSp>
        <p:nvGrpSpPr>
          <p:cNvPr id="4" name="Группа 5"/>
          <p:cNvGrpSpPr/>
          <p:nvPr/>
        </p:nvGrpSpPr>
        <p:grpSpPr>
          <a:xfrm>
            <a:off x="-3591" y="-398450"/>
            <a:ext cx="4336927" cy="1933756"/>
            <a:chOff x="2701674" y="4669653"/>
            <a:chExt cx="5782569" cy="1933756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701674" y="5301669"/>
              <a:ext cx="5782569" cy="919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entury Gothic" panose="020B05020202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914649" y="5404303"/>
              <a:ext cx="4543664" cy="832429"/>
            </a:xfrm>
            <a:prstGeom prst="rect">
              <a:avLst/>
            </a:prstGeom>
          </p:spPr>
          <p:txBody>
            <a:bodyPr wrap="square" lIns="92857" tIns="46429" rIns="92857" bIns="46429">
              <a:spAutoFit/>
            </a:bodyPr>
            <a:lstStyle/>
            <a:p>
              <a:r>
                <a:rPr lang="ru-RU" sz="2400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НАЦИОНАЛЬНЫЙ </a:t>
              </a:r>
              <a:r>
                <a:rPr lang="ru-RU" sz="2400" b="1" dirty="0" smtClean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ПРОЕКТ 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  <a:sym typeface="Wingdings" panose="05000000000000000000" pitchFamily="2" charset="2"/>
              </a:endParaRPr>
            </a:p>
          </p:txBody>
        </p:sp>
        <p:sp>
          <p:nvSpPr>
            <p:cNvPr id="10" name="object 6"/>
            <p:cNvSpPr txBox="1">
              <a:spLocks/>
            </p:cNvSpPr>
            <p:nvPr/>
          </p:nvSpPr>
          <p:spPr>
            <a:xfrm>
              <a:off x="2701674" y="4669653"/>
              <a:ext cx="1347470" cy="1536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38100">
                <a:spcBef>
                  <a:spcPts val="100"/>
                </a:spcBef>
              </a:pPr>
              <a:r>
                <a:rPr lang="ru-RU" sz="9900" kern="0" spc="262" baseline="-6313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lang="ru-RU" sz="3200" kern="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11" name="object 7"/>
            <p:cNvSpPr txBox="1"/>
            <p:nvPr/>
          </p:nvSpPr>
          <p:spPr>
            <a:xfrm rot="10860000">
              <a:off x="6487561" y="5364253"/>
              <a:ext cx="684747" cy="756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910"/>
                </a:lnSpc>
              </a:pPr>
              <a:r>
                <a:rPr sz="6200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sz="6200" dirty="0"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flipH="1">
              <a:off x="2849801" y="6264855"/>
              <a:ext cx="3329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«ОБРАЗОВАНИЕ»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644008" y="1700808"/>
            <a:ext cx="979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ЦЕЛИ</a:t>
            </a:r>
          </a:p>
        </p:txBody>
      </p:sp>
    </p:spTree>
    <p:extLst>
      <p:ext uri="{BB962C8B-B14F-4D97-AF65-F5344CB8AC3E}">
        <p14:creationId xmlns:p14="http://schemas.microsoft.com/office/powerpoint/2010/main" xmlns="" val="1670472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23">
            <a:extLst>
              <a:ext uri="{FF2B5EF4-FFF2-40B4-BE49-F238E27FC236}">
                <a16:creationId xmlns:a16="http://schemas.microsoft.com/office/drawing/2014/main" xmlns="" id="{213303D0-8526-4728-B903-26725AE55CCA}"/>
              </a:ext>
            </a:extLst>
          </p:cNvPr>
          <p:cNvSpPr txBox="1"/>
          <p:nvPr/>
        </p:nvSpPr>
        <p:spPr>
          <a:xfrm>
            <a:off x="1691680" y="1628800"/>
            <a:ext cx="3054545" cy="1324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363" tIns="46429" rIns="45363" bIns="46429">
            <a:spAutoFit/>
          </a:bodyPr>
          <a:lstStyle/>
          <a:p>
            <a:pPr>
              <a:defRPr sz="1200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43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центра гражданского образования</a:t>
            </a:r>
          </a:p>
          <a:p>
            <a:pPr>
              <a:defRPr sz="1200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2 540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обучающихся в органах ученического самоуправления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860032" y="5301208"/>
            <a:ext cx="3752204" cy="1201760"/>
          </a:xfrm>
          <a:prstGeom prst="rect">
            <a:avLst/>
          </a:prstGeom>
        </p:spPr>
        <p:txBody>
          <a:bodyPr wrap="square" lIns="92857" tIns="46429" rIns="92857" bIns="46429">
            <a:spAutoFit/>
          </a:bodyPr>
          <a:lstStyle/>
          <a:p>
            <a:pPr>
              <a:defRPr sz="1200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42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2" charset="0"/>
              </a:rPr>
              <a:t>ц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ентра этнокультурного образования</a:t>
            </a:r>
          </a:p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&gt;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90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волонтерских (добровольческих) отрядов  </a:t>
            </a:r>
          </a:p>
        </p:txBody>
      </p:sp>
      <p:sp>
        <p:nvSpPr>
          <p:cNvPr id="19" name="Прямоугольник 21">
            <a:extLst>
              <a:ext uri="{FF2B5EF4-FFF2-40B4-BE49-F238E27FC236}">
                <a16:creationId xmlns:a16="http://schemas.microsoft.com/office/drawing/2014/main" xmlns="" id="{C649AF63-2B3C-413C-A973-7C0FD8315A69}"/>
              </a:ext>
            </a:extLst>
          </p:cNvPr>
          <p:cNvSpPr txBox="1"/>
          <p:nvPr/>
        </p:nvSpPr>
        <p:spPr>
          <a:xfrm>
            <a:off x="4882945" y="3774671"/>
            <a:ext cx="4105226" cy="3092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363" tIns="46429" rIns="45363" bIns="46429">
            <a:spAutoFit/>
          </a:bodyPr>
          <a:lstStyle/>
          <a:p>
            <a:pPr algn="ctr">
              <a:buClr>
                <a:srgbClr val="2E75B6"/>
              </a:buClr>
              <a:buSzPct val="180000"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	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6225A06C-3B33-466B-AEE7-93A669B49EA6}"/>
              </a:ext>
            </a:extLst>
          </p:cNvPr>
          <p:cNvSpPr/>
          <p:nvPr/>
        </p:nvSpPr>
        <p:spPr>
          <a:xfrm>
            <a:off x="4644008" y="836712"/>
            <a:ext cx="4220160" cy="4033305"/>
          </a:xfrm>
          <a:prstGeom prst="rect">
            <a:avLst/>
          </a:prstGeom>
        </p:spPr>
        <p:txBody>
          <a:bodyPr wrap="square" lIns="92857" tIns="46429" rIns="92857" bIns="46429">
            <a:spAutoFit/>
          </a:bodyPr>
          <a:lstStyle/>
          <a:p>
            <a:pPr>
              <a:buClr>
                <a:srgbClr val="2E75B6"/>
              </a:buClr>
              <a:buSzPct val="180000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26,6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%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обучающихся в сельской местности посещают спортивные клубы (121 клуб) </a:t>
            </a:r>
          </a:p>
          <a:p>
            <a:pPr>
              <a:spcBef>
                <a:spcPts val="609"/>
              </a:spcBef>
              <a:buClr>
                <a:srgbClr val="2E75B6"/>
              </a:buClr>
              <a:buSzPct val="180000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в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14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школах из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8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 муниципалитетов «самбо в школу»</a:t>
            </a:r>
          </a:p>
          <a:p>
            <a:pPr>
              <a:spcBef>
                <a:spcPts val="609"/>
              </a:spcBef>
              <a:buClr>
                <a:srgbClr val="2E75B6"/>
              </a:buClr>
              <a:buSzPct val="180000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6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2" charset="0"/>
              </a:rPr>
              <a:t>групп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детей по маршруту «Окно в Сибирь. Тур по золотому кольцу Томской области» (совместно с Томским отделением Русского географического общества) </a:t>
            </a:r>
          </a:p>
          <a:p>
            <a:pPr>
              <a:spcBef>
                <a:spcPts val="600"/>
              </a:spcBef>
              <a:buClr>
                <a:srgbClr val="2E75B6"/>
              </a:buClr>
              <a:buSzPct val="180000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«Президентские состязания»  </a:t>
            </a:r>
          </a:p>
          <a:p>
            <a:pPr>
              <a:buClr>
                <a:srgbClr val="2E75B6"/>
              </a:buClr>
              <a:buSzPct val="180000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72%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 обучающихся 1-11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кл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.</a:t>
            </a:r>
          </a:p>
          <a:p>
            <a:pPr>
              <a:spcBef>
                <a:spcPts val="600"/>
              </a:spcBef>
              <a:buClr>
                <a:srgbClr val="2E75B6"/>
              </a:buClr>
              <a:buSzPct val="180000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«Президентские игры»  </a:t>
            </a:r>
          </a:p>
          <a:p>
            <a:pPr>
              <a:buClr>
                <a:srgbClr val="2E75B6"/>
              </a:buClr>
              <a:buSzPct val="180000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36%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 обучающихся 5-11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кл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.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866896" y="6334836"/>
            <a:ext cx="2105654" cy="370764"/>
          </a:xfrm>
          <a:prstGeom prst="rect">
            <a:avLst/>
          </a:prstGeom>
        </p:spPr>
        <p:txBody>
          <a:bodyPr vert="horz" lIns="92857" tIns="46429" rIns="92857" bIns="46429" rtlCol="0" anchor="ctr"/>
          <a:lstStyle>
            <a:defPPr>
              <a:defRPr lang="ru-RU"/>
            </a:defPPr>
            <a:lvl1pPr marL="0" algn="r" defTabSz="928573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64287" algn="l" defTabSz="92857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573" algn="l" defTabSz="92857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2860" algn="l" defTabSz="92857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146" algn="l" defTabSz="92857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1433" algn="l" defTabSz="92857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5720" algn="l" defTabSz="92857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006" algn="l" defTabSz="92857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14293" algn="l" defTabSz="92857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3FD5F55-841A-441A-9E1B-AB93CDE2A9DE}" type="slidenum">
              <a:rPr lang="ru-RU" sz="1800">
                <a:latin typeface="Century Gothic" panose="020B0502020202020204" pitchFamily="34" charset="0"/>
                <a:cs typeface="Gotham Pro Light" panose="02000503030000020004" pitchFamily="50" charset="0"/>
              </a:rPr>
              <a:pPr/>
              <a:t>18</a:t>
            </a:fld>
            <a:endParaRPr lang="ru-RU" sz="1800" dirty="0">
              <a:latin typeface="Century Gothic" panose="020B0502020202020204" pitchFamily="34" charset="0"/>
              <a:cs typeface="Gotham Pro Light" panose="02000503030000020004" pitchFamily="50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19672" y="980728"/>
            <a:ext cx="3043808" cy="647763"/>
          </a:xfrm>
          <a:prstGeom prst="rect">
            <a:avLst/>
          </a:prstGeom>
        </p:spPr>
        <p:txBody>
          <a:bodyPr wrap="square" lIns="92857" tIns="46429" rIns="92857" bIns="46429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  <a:sym typeface="Calibri"/>
              </a:rPr>
              <a:t>Гражданско-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  <a:sym typeface="Calibri"/>
              </a:rPr>
              <a:t>патриотическое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23841" y="4797152"/>
            <a:ext cx="4220159" cy="370764"/>
          </a:xfrm>
          <a:prstGeom prst="rect">
            <a:avLst/>
          </a:prstGeom>
        </p:spPr>
        <p:txBody>
          <a:bodyPr wrap="square" lIns="92857" tIns="46429" rIns="92857" bIns="46429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  <a:sym typeface="Calibri"/>
              </a:rPr>
              <a:t>Нравственно-эстетическое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116632"/>
            <a:ext cx="2313109" cy="647763"/>
          </a:xfrm>
          <a:prstGeom prst="rect">
            <a:avLst/>
          </a:prstGeom>
        </p:spPr>
        <p:txBody>
          <a:bodyPr wrap="none" lIns="92857" tIns="46429" rIns="92857" bIns="46429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Спорт – здоровый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образ жизни</a:t>
            </a:r>
          </a:p>
        </p:txBody>
      </p:sp>
      <p:sp>
        <p:nvSpPr>
          <p:cNvPr id="26" name="object 15">
            <a:extLst>
              <a:ext uri="{FF2B5EF4-FFF2-40B4-BE49-F238E27FC236}">
                <a16:creationId xmlns:a16="http://schemas.microsoft.com/office/drawing/2014/main" xmlns="" id="{4270B784-9D23-415C-950B-5E69487CCAE0}"/>
              </a:ext>
            </a:extLst>
          </p:cNvPr>
          <p:cNvSpPr/>
          <p:nvPr/>
        </p:nvSpPr>
        <p:spPr>
          <a:xfrm>
            <a:off x="1691680" y="1628800"/>
            <a:ext cx="1450649" cy="52766"/>
          </a:xfrm>
          <a:custGeom>
            <a:avLst/>
            <a:gdLst/>
            <a:ahLst/>
            <a:cxnLst/>
            <a:rect l="l" t="t" r="r" b="b"/>
            <a:pathLst>
              <a:path w="1736725">
                <a:moveTo>
                  <a:pt x="0" y="0"/>
                </a:moveTo>
                <a:lnTo>
                  <a:pt x="1736102" y="0"/>
                </a:lnTo>
              </a:path>
            </a:pathLst>
          </a:custGeom>
          <a:ln w="50800">
            <a:solidFill>
              <a:srgbClr val="F57E1B"/>
            </a:solidFill>
          </a:ln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27" name="object 15">
            <a:extLst>
              <a:ext uri="{FF2B5EF4-FFF2-40B4-BE49-F238E27FC236}">
                <a16:creationId xmlns:a16="http://schemas.microsoft.com/office/drawing/2014/main" xmlns="" id="{8C17E3A3-A9C2-4ABB-9637-C91496E213D5}"/>
              </a:ext>
            </a:extLst>
          </p:cNvPr>
          <p:cNvSpPr/>
          <p:nvPr/>
        </p:nvSpPr>
        <p:spPr>
          <a:xfrm>
            <a:off x="5004048" y="5157192"/>
            <a:ext cx="1450649" cy="52766"/>
          </a:xfrm>
          <a:custGeom>
            <a:avLst/>
            <a:gdLst/>
            <a:ahLst/>
            <a:cxnLst/>
            <a:rect l="l" t="t" r="r" b="b"/>
            <a:pathLst>
              <a:path w="1736725">
                <a:moveTo>
                  <a:pt x="0" y="0"/>
                </a:moveTo>
                <a:lnTo>
                  <a:pt x="1736102" y="0"/>
                </a:lnTo>
              </a:path>
            </a:pathLst>
          </a:custGeom>
          <a:ln w="50800">
            <a:solidFill>
              <a:srgbClr val="F57E1B"/>
            </a:solidFill>
          </a:ln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28" name="object 15">
            <a:extLst>
              <a:ext uri="{FF2B5EF4-FFF2-40B4-BE49-F238E27FC236}">
                <a16:creationId xmlns:a16="http://schemas.microsoft.com/office/drawing/2014/main" xmlns="" id="{3EF20B86-2784-4FFB-942B-4EC528C2FD02}"/>
              </a:ext>
            </a:extLst>
          </p:cNvPr>
          <p:cNvSpPr/>
          <p:nvPr/>
        </p:nvSpPr>
        <p:spPr>
          <a:xfrm>
            <a:off x="4860032" y="764704"/>
            <a:ext cx="1450649" cy="52766"/>
          </a:xfrm>
          <a:custGeom>
            <a:avLst/>
            <a:gdLst/>
            <a:ahLst/>
            <a:cxnLst/>
            <a:rect l="l" t="t" r="r" b="b"/>
            <a:pathLst>
              <a:path w="1736725">
                <a:moveTo>
                  <a:pt x="0" y="0"/>
                </a:moveTo>
                <a:lnTo>
                  <a:pt x="1736102" y="0"/>
                </a:lnTo>
              </a:path>
            </a:pathLst>
          </a:custGeom>
          <a:ln w="50800">
            <a:solidFill>
              <a:srgbClr val="F57E1B"/>
            </a:solidFill>
          </a:ln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3">
            <a:extLst>
              <a:ext uri="{FF2B5EF4-FFF2-40B4-BE49-F238E27FC236}">
                <a16:creationId xmlns:a16="http://schemas.microsoft.com/office/drawing/2014/main" xmlns="" id="{213303D0-8526-4728-B903-26725AE55CCA}"/>
              </a:ext>
            </a:extLst>
          </p:cNvPr>
          <p:cNvSpPr txBox="1"/>
          <p:nvPr/>
        </p:nvSpPr>
        <p:spPr>
          <a:xfrm>
            <a:off x="1691680" y="2996952"/>
            <a:ext cx="2914619" cy="5862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363" tIns="46429" rIns="45363" bIns="46429">
            <a:spAutoFit/>
          </a:bodyPr>
          <a:lstStyle/>
          <a:p>
            <a:pPr>
              <a:defRPr sz="1200"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Российское движение школьников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Gotham Pro Light" panose="02000503030000020004" pitchFamily="50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213303D0-8526-4728-B903-26725AE55CCA}"/>
              </a:ext>
            </a:extLst>
          </p:cNvPr>
          <p:cNvSpPr txBox="1"/>
          <p:nvPr/>
        </p:nvSpPr>
        <p:spPr>
          <a:xfrm>
            <a:off x="2267744" y="4941168"/>
            <a:ext cx="1175799" cy="339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363" tIns="46429" rIns="45363" bIns="46429">
            <a:spAutoFit/>
          </a:bodyPr>
          <a:lstStyle/>
          <a:p>
            <a:pPr>
              <a:defRPr sz="1200"/>
            </a:pP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Юнармия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Gotham Pro Light" panose="02000503030000020004" pitchFamily="50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645024"/>
            <a:ext cx="2946697" cy="128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4546" y="5301208"/>
            <a:ext cx="2194028" cy="141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bject 3"/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Группа 24"/>
          <p:cNvGrpSpPr/>
          <p:nvPr/>
        </p:nvGrpSpPr>
        <p:grpSpPr>
          <a:xfrm>
            <a:off x="-3591" y="-341300"/>
            <a:ext cx="4719498" cy="1536318"/>
            <a:chOff x="2701674" y="4726803"/>
            <a:chExt cx="6292664" cy="1536318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2701674" y="5343234"/>
              <a:ext cx="5782569" cy="8017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895600" y="5404303"/>
              <a:ext cx="6098738" cy="463097"/>
            </a:xfrm>
            <a:prstGeom prst="rect">
              <a:avLst/>
            </a:prstGeom>
          </p:spPr>
          <p:txBody>
            <a:bodyPr wrap="square" lIns="92857" tIns="46429" rIns="92857" bIns="46429">
              <a:spAutoFit/>
            </a:bodyPr>
            <a:lstStyle/>
            <a:p>
              <a:r>
                <a:rPr lang="ru-RU" sz="2400" b="1" dirty="0" smtClean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ВОСПИТАНИЕ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  <a:sym typeface="Wingdings" panose="05000000000000000000" pitchFamily="2" charset="2"/>
              </a:endParaRPr>
            </a:p>
          </p:txBody>
        </p:sp>
        <p:sp>
          <p:nvSpPr>
            <p:cNvPr id="31" name="object 6"/>
            <p:cNvSpPr txBox="1">
              <a:spLocks/>
            </p:cNvSpPr>
            <p:nvPr/>
          </p:nvSpPr>
          <p:spPr>
            <a:xfrm>
              <a:off x="2701674" y="4726803"/>
              <a:ext cx="1347470" cy="1536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38100">
                <a:spcBef>
                  <a:spcPts val="100"/>
                </a:spcBef>
              </a:pPr>
              <a:r>
                <a:rPr lang="ru-RU" sz="9900" kern="0" spc="262" baseline="-6313" dirty="0">
                  <a:solidFill>
                    <a:srgbClr val="3C3773"/>
                  </a:solidFill>
                  <a:latin typeface="Calibri"/>
                  <a:cs typeface="Calibri"/>
                </a:rPr>
                <a:t>[</a:t>
              </a:r>
              <a:endParaRPr lang="ru-RU" sz="3200" kern="0" dirty="0">
                <a:solidFill>
                  <a:sysClr val="windowText" lastClr="000000"/>
                </a:solidFill>
                <a:latin typeface="Calibri"/>
                <a:cs typeface="Calibri"/>
              </a:endParaRPr>
            </a:p>
          </p:txBody>
        </p:sp>
        <p:sp>
          <p:nvSpPr>
            <p:cNvPr id="32" name="object 7"/>
            <p:cNvSpPr txBox="1"/>
            <p:nvPr/>
          </p:nvSpPr>
          <p:spPr>
            <a:xfrm rot="10860000">
              <a:off x="7648891" y="5342046"/>
              <a:ext cx="828544" cy="756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910"/>
                </a:lnSpc>
              </a:pPr>
              <a:r>
                <a:rPr sz="6200" dirty="0">
                  <a:solidFill>
                    <a:srgbClr val="3C3773"/>
                  </a:solidFill>
                  <a:latin typeface="Calibri"/>
                  <a:cs typeface="Calibri"/>
                </a:rPr>
                <a:t>[</a:t>
              </a:r>
              <a:endParaRPr sz="6200" dirty="0">
                <a:latin typeface="Calibri"/>
                <a:cs typeface="Calibri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3264211" y="5781125"/>
              <a:ext cx="4716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F57E1B"/>
                  </a:solidFill>
                  <a:latin typeface="Century Gothic" panose="020B0502020202020204" pitchFamily="34" charset="0"/>
                </a:rPr>
                <a:t>РП «УСПЕХ КАЖДОГО РЕБЕНКА» </a:t>
              </a:r>
              <a:endParaRPr lang="ru-RU" sz="1600" b="1" dirty="0">
                <a:solidFill>
                  <a:srgbClr val="F57E1B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53305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78"/>
          <p:cNvSpPr>
            <a:spLocks noChangeArrowheads="1"/>
          </p:cNvSpPr>
          <p:nvPr/>
        </p:nvSpPr>
        <p:spPr bwMode="auto">
          <a:xfrm>
            <a:off x="1691680" y="1844824"/>
            <a:ext cx="38941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ru-RU" altLang="ru-RU" sz="1600" b="1" u="none" dirty="0">
                <a:solidFill>
                  <a:srgbClr val="1F497D"/>
                </a:solidFill>
                <a:latin typeface="Century Gothic" panose="020B0502020202020204" pitchFamily="34" charset="0"/>
              </a:rPr>
              <a:t>Обеспечение возможности для непрерывного повышения квалификации </a:t>
            </a:r>
            <a:r>
              <a:rPr kumimoji="0" lang="ru-RU" altLang="ru-RU" sz="1600" b="1" u="none" dirty="0" err="1">
                <a:solidFill>
                  <a:srgbClr val="1F497D"/>
                </a:solidFill>
                <a:latin typeface="Century Gothic" panose="020B0502020202020204" pitchFamily="34" charset="0"/>
              </a:rPr>
              <a:t>пед.работников</a:t>
            </a:r>
            <a:endParaRPr kumimoji="0" lang="ru-RU" altLang="ru-RU" sz="1600" b="1" u="none" dirty="0">
              <a:solidFill>
                <a:srgbClr val="1F497D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Прямоугольник 61"/>
          <p:cNvSpPr>
            <a:spLocks noChangeArrowheads="1"/>
          </p:cNvSpPr>
          <p:nvPr/>
        </p:nvSpPr>
        <p:spPr bwMode="auto">
          <a:xfrm>
            <a:off x="1763688" y="5013176"/>
            <a:ext cx="353898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ru-RU" altLang="ru-RU" sz="1600" b="1" u="none" dirty="0">
                <a:solidFill>
                  <a:srgbClr val="1F497D"/>
                </a:solidFill>
                <a:latin typeface="Century Gothic" panose="020B0502020202020204" pitchFamily="34" charset="0"/>
              </a:rPr>
              <a:t>Вовлечение учителей (до 35 лет) в различные формы поддержки и сопровождения в первые 3 года работы</a:t>
            </a:r>
          </a:p>
        </p:txBody>
      </p:sp>
      <p:sp>
        <p:nvSpPr>
          <p:cNvPr id="37" name="TextBox 155"/>
          <p:cNvSpPr txBox="1">
            <a:spLocks noChangeArrowheads="1"/>
          </p:cNvSpPr>
          <p:nvPr/>
        </p:nvSpPr>
        <p:spPr bwMode="auto">
          <a:xfrm>
            <a:off x="2195736" y="6093296"/>
            <a:ext cx="2085861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kumimoji="0" lang="ru-RU" altLang="ru-RU" sz="2000" b="1" u="none" dirty="0">
                <a:solidFill>
                  <a:srgbClr val="F57E1B"/>
                </a:solidFill>
                <a:latin typeface="Century Gothic" panose="020B0502020202020204" pitchFamily="34" charset="0"/>
              </a:rPr>
              <a:t>70%</a:t>
            </a:r>
            <a:r>
              <a:rPr kumimoji="0" lang="ru-RU" altLang="ru-RU" sz="2400" b="1" u="none" dirty="0">
                <a:solidFill>
                  <a:srgbClr val="C92B2B"/>
                </a:solidFill>
                <a:latin typeface="Century Gothic" panose="020B0502020202020204" pitchFamily="34" charset="0"/>
              </a:rPr>
              <a:t> </a:t>
            </a:r>
            <a:r>
              <a:rPr kumimoji="0" lang="ru-RU" altLang="ru-RU" sz="180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учителей</a:t>
            </a:r>
            <a:endParaRPr kumimoji="0" lang="ru-RU" altLang="ru-RU" sz="2400" u="none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8" name="Picture 45" descr="C:\Users\kovalchukan\Downloads\presentatio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36912"/>
            <a:ext cx="4154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AutoShape 36" descr="ÐÐ°ÑÑÐ¸Ð½ÐºÐ¸ Ð¿Ð¾ Ð·Ð°Ð¿ÑÐ¾ÑÑ Ð²ÑÐ°Ñb.png"/>
          <p:cNvSpPr>
            <a:spLocks noChangeAspect="1" noChangeArrowheads="1"/>
          </p:cNvSpPr>
          <p:nvPr/>
        </p:nvSpPr>
        <p:spPr bwMode="auto">
          <a:xfrm>
            <a:off x="3284859" y="6831013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ru-RU" altLang="ru-RU" sz="140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4" name="AutoShape 38" descr="ÐÐ°ÑÑÐ¸Ð½ÐºÐ¸ Ð¿Ð¾ Ð·Ð°Ð¿ÑÐ¾ÑÑ Ð²ÑÐ°Ñb.png"/>
          <p:cNvSpPr>
            <a:spLocks noChangeAspect="1" noChangeArrowheads="1"/>
          </p:cNvSpPr>
          <p:nvPr/>
        </p:nvSpPr>
        <p:spPr bwMode="auto">
          <a:xfrm>
            <a:off x="3399159" y="6983413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ru-RU" altLang="ru-RU" sz="140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Прямоугольник 78"/>
          <p:cNvSpPr>
            <a:spLocks noChangeArrowheads="1"/>
          </p:cNvSpPr>
          <p:nvPr/>
        </p:nvSpPr>
        <p:spPr bwMode="auto">
          <a:xfrm>
            <a:off x="1547664" y="3284984"/>
            <a:ext cx="403847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ru-RU" altLang="ru-RU" sz="1600" b="1" u="none" dirty="0">
                <a:solidFill>
                  <a:srgbClr val="1F497D"/>
                </a:solidFill>
                <a:latin typeface="Century Gothic" panose="020B0502020202020204" pitchFamily="34" charset="0"/>
              </a:rPr>
              <a:t>Внедрение новой системы аттестации руководителей  и учителей образовательных организаций Томской области</a:t>
            </a:r>
          </a:p>
        </p:txBody>
      </p:sp>
      <p:sp>
        <p:nvSpPr>
          <p:cNvPr id="56" name="TextBox 60"/>
          <p:cNvSpPr txBox="1">
            <a:spLocks noChangeArrowheads="1"/>
          </p:cNvSpPr>
          <p:nvPr/>
        </p:nvSpPr>
        <p:spPr bwMode="auto">
          <a:xfrm>
            <a:off x="5436096" y="4077072"/>
            <a:ext cx="353514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kumimoji="0" lang="ru-RU" altLang="ru-RU" sz="2000" b="1" u="none" dirty="0">
                <a:solidFill>
                  <a:srgbClr val="F57E1B"/>
                </a:solidFill>
                <a:latin typeface="Century Gothic" panose="020B0502020202020204" pitchFamily="34" charset="0"/>
              </a:rPr>
              <a:t>10 %</a:t>
            </a:r>
            <a:r>
              <a:rPr kumimoji="0" lang="ru-RU" altLang="ru-RU" sz="3000" b="1" u="none" dirty="0">
                <a:solidFill>
                  <a:srgbClr val="C92B2B"/>
                </a:solidFill>
                <a:latin typeface="Century Gothic" panose="020B0502020202020204" pitchFamily="34" charset="0"/>
              </a:rPr>
              <a:t> </a:t>
            </a:r>
            <a:r>
              <a:rPr kumimoji="0" lang="ru-RU" altLang="ru-RU" sz="160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педагогических работников пройдут  ДОБРОВОЛЬНУЮ независимую оценку</a:t>
            </a:r>
            <a:endParaRPr kumimoji="0" lang="ru-RU" altLang="ru-RU" sz="1600" u="none" dirty="0">
              <a:solidFill>
                <a:srgbClr val="C92B2B"/>
              </a:solidFill>
              <a:latin typeface="Century Gothic" panose="020B0502020202020204" pitchFamily="34" charset="0"/>
            </a:endParaRPr>
          </a:p>
        </p:txBody>
      </p:sp>
      <p:sp>
        <p:nvSpPr>
          <p:cNvPr id="57" name="Прямоугольник 41"/>
          <p:cNvSpPr>
            <a:spLocks noChangeArrowheads="1"/>
          </p:cNvSpPr>
          <p:nvPr/>
        </p:nvSpPr>
        <p:spPr bwMode="auto">
          <a:xfrm>
            <a:off x="5436096" y="2492896"/>
            <a:ext cx="353514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ru-RU" altLang="ru-RU" sz="1600" b="1" u="none" dirty="0">
                <a:solidFill>
                  <a:srgbClr val="1F497D"/>
                </a:solidFill>
                <a:latin typeface="Century Gothic" panose="020B0502020202020204" pitchFamily="34" charset="0"/>
              </a:rPr>
              <a:t>С</a:t>
            </a:r>
            <a:r>
              <a:rPr kumimoji="0" lang="ru-RU" altLang="ru-RU" sz="1600" b="1" dirty="0">
                <a:solidFill>
                  <a:srgbClr val="1F497D"/>
                </a:solidFill>
                <a:latin typeface="Century Gothic" panose="020B0502020202020204" pitchFamily="34" charset="0"/>
              </a:rPr>
              <a:t>оздание центра непрерывного повышения проф. мастерства, </a:t>
            </a:r>
            <a:r>
              <a:rPr kumimoji="0" lang="ru-RU" altLang="ru-RU" sz="1600" b="1" u="none" dirty="0">
                <a:solidFill>
                  <a:srgbClr val="1F497D"/>
                </a:solidFill>
                <a:latin typeface="Century Gothic" panose="020B0502020202020204" pitchFamily="34" charset="0"/>
              </a:rPr>
              <a:t>центра оценки профессионального мастерства и квалификации педагогов</a:t>
            </a:r>
            <a:endParaRPr kumimoji="0" lang="ru-RU" altLang="ru-RU" sz="1600" b="1" i="1" u="none" dirty="0">
              <a:solidFill>
                <a:srgbClr val="1F497D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0" name="Picture 43" descr="C:\Users\kovalchukan\Downloads\task-complete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365104"/>
            <a:ext cx="430484" cy="57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Box 61"/>
          <p:cNvSpPr txBox="1"/>
          <p:nvPr/>
        </p:nvSpPr>
        <p:spPr bwMode="auto">
          <a:xfrm>
            <a:off x="2267744" y="2636912"/>
            <a:ext cx="2968545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u="none" dirty="0">
                <a:solidFill>
                  <a:srgbClr val="F57E1B"/>
                </a:solidFill>
                <a:latin typeface="Century Gothic" panose="020B0502020202020204" pitchFamily="34" charset="0"/>
              </a:rPr>
              <a:t>20%</a:t>
            </a:r>
            <a:r>
              <a:rPr lang="ru-RU" sz="2000" u="none" dirty="0">
                <a:solidFill>
                  <a:srgbClr val="F57E1B"/>
                </a:solidFill>
                <a:latin typeface="Century Gothic" panose="020B0502020202020204" pitchFamily="34" charset="0"/>
              </a:rPr>
              <a:t> </a:t>
            </a:r>
            <a:r>
              <a:rPr lang="ru-RU" sz="160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обновленных программ КПК</a:t>
            </a:r>
          </a:p>
          <a:p>
            <a:pPr>
              <a:defRPr/>
            </a:pPr>
            <a:endParaRPr lang="ru-RU" sz="1000" u="none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2267744" y="4365104"/>
            <a:ext cx="24452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Участие в апробации</a:t>
            </a:r>
            <a:endParaRPr lang="ru-RU" sz="1000" u="none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object 3">
            <a:extLst>
              <a:ext uri="{FF2B5EF4-FFF2-40B4-BE49-F238E27FC236}">
                <a16:creationId xmlns:a16="http://schemas.microsoft.com/office/drawing/2014/main" xmlns="" id="{14407D56-752B-441C-93AA-3A31AC5A9BE1}"/>
              </a:ext>
            </a:extLst>
          </p:cNvPr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grpSp>
        <p:nvGrpSpPr>
          <p:cNvPr id="2" name="Группа 28">
            <a:extLst>
              <a:ext uri="{FF2B5EF4-FFF2-40B4-BE49-F238E27FC236}">
                <a16:creationId xmlns:a16="http://schemas.microsoft.com/office/drawing/2014/main" xmlns="" id="{B191DCCD-570E-438D-A54E-CA122649ADDA}"/>
              </a:ext>
            </a:extLst>
          </p:cNvPr>
          <p:cNvGrpSpPr/>
          <p:nvPr/>
        </p:nvGrpSpPr>
        <p:grpSpPr>
          <a:xfrm>
            <a:off x="-3591" y="-398450"/>
            <a:ext cx="4336927" cy="1593467"/>
            <a:chOff x="2701674" y="4669653"/>
            <a:chExt cx="5782569" cy="1593467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F16AED9-A9DF-4514-8D48-09AC2C53F8EA}"/>
                </a:ext>
              </a:extLst>
            </p:cNvPr>
            <p:cNvSpPr/>
            <p:nvPr/>
          </p:nvSpPr>
          <p:spPr>
            <a:xfrm>
              <a:off x="2701674" y="5343233"/>
              <a:ext cx="5782569" cy="919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entury Gothic" panose="020B0502020202020204" pitchFamily="34" charset="0"/>
              </a:endParaRPr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xmlns="" id="{290FA14F-77E8-4BF7-ADD9-DFB79F5A1A7C}"/>
                </a:ext>
              </a:extLst>
            </p:cNvPr>
            <p:cNvSpPr/>
            <p:nvPr/>
          </p:nvSpPr>
          <p:spPr>
            <a:xfrm>
              <a:off x="2895599" y="5404303"/>
              <a:ext cx="4746482" cy="832429"/>
            </a:xfrm>
            <a:prstGeom prst="rect">
              <a:avLst/>
            </a:prstGeom>
          </p:spPr>
          <p:txBody>
            <a:bodyPr wrap="square" lIns="92857" tIns="46429" rIns="92857" bIns="46429">
              <a:spAutoFit/>
            </a:bodyPr>
            <a:lstStyle/>
            <a:p>
              <a:r>
                <a:rPr lang="ru-RU" sz="2400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РП «УЧИТЕЛЬ БУДУЩЕГО» </a:t>
              </a:r>
            </a:p>
          </p:txBody>
        </p:sp>
        <p:sp>
          <p:nvSpPr>
            <p:cNvPr id="33" name="object 6">
              <a:extLst>
                <a:ext uri="{FF2B5EF4-FFF2-40B4-BE49-F238E27FC236}">
                  <a16:creationId xmlns:a16="http://schemas.microsoft.com/office/drawing/2014/main" xmlns="" id="{0F8D9598-F95B-462B-918C-5FB6A9295F7C}"/>
                </a:ext>
              </a:extLst>
            </p:cNvPr>
            <p:cNvSpPr txBox="1">
              <a:spLocks/>
            </p:cNvSpPr>
            <p:nvPr/>
          </p:nvSpPr>
          <p:spPr>
            <a:xfrm>
              <a:off x="2701674" y="4669653"/>
              <a:ext cx="1347470" cy="1536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38100">
                <a:spcBef>
                  <a:spcPts val="100"/>
                </a:spcBef>
              </a:pPr>
              <a:r>
                <a:rPr lang="ru-RU" sz="9900" kern="0" spc="262" baseline="-6313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lang="ru-RU" sz="3200" kern="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34" name="object 7">
              <a:extLst>
                <a:ext uri="{FF2B5EF4-FFF2-40B4-BE49-F238E27FC236}">
                  <a16:creationId xmlns:a16="http://schemas.microsoft.com/office/drawing/2014/main" xmlns="" id="{5A7702BC-49C3-4CC0-BF21-42AF570B48AC}"/>
                </a:ext>
              </a:extLst>
            </p:cNvPr>
            <p:cNvSpPr txBox="1"/>
            <p:nvPr/>
          </p:nvSpPr>
          <p:spPr>
            <a:xfrm rot="10860000">
              <a:off x="6233396" y="5306758"/>
              <a:ext cx="828544" cy="756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910"/>
                </a:lnSpc>
              </a:pPr>
              <a:r>
                <a:rPr sz="6200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sz="6200" dirty="0"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13AC8A72-C5D2-4200-AE00-BFDA6E17F004}"/>
                </a:ext>
              </a:extLst>
            </p:cNvPr>
            <p:cNvSpPr txBox="1"/>
            <p:nvPr/>
          </p:nvSpPr>
          <p:spPr>
            <a:xfrm flipH="1">
              <a:off x="3947985" y="5764854"/>
              <a:ext cx="43525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ru-RU" sz="160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до 2024 г.</a:t>
              </a:r>
              <a:endParaRPr lang="ru-RU" sz="1600" dirty="0">
                <a:solidFill>
                  <a:srgbClr val="F57E1B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28992EC6-CC15-F148-AC02-ADA878D4B255}"/>
              </a:ext>
            </a:extLst>
          </p:cNvPr>
          <p:cNvSpPr/>
          <p:nvPr/>
        </p:nvSpPr>
        <p:spPr>
          <a:xfrm>
            <a:off x="3257550" y="191867"/>
            <a:ext cx="58864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Внедрение национальной системы профессионального роста </a:t>
            </a:r>
          </a:p>
          <a:p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педагогических работников охватывающей не менее </a:t>
            </a:r>
            <a:r>
              <a:rPr lang="ru-RU" b="1" dirty="0">
                <a:solidFill>
                  <a:srgbClr val="F57E1B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50% </a:t>
            </a:r>
          </a:p>
          <a:p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учителей образовательных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xmlns="" val="3191254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2204864"/>
            <a:ext cx="6693378" cy="3962400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Обеспечить </a:t>
            </a:r>
            <a:r>
              <a:rPr lang="ru-RU" sz="2400" b="1" dirty="0">
                <a:solidFill>
                  <a:srgbClr val="F57E1B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глобальную конкурентоспособность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 российского образования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Gotham Pro Black" panose="02000903040000020004" pitchFamily="50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Обеспечить вхождение РФ в число </a:t>
            </a:r>
            <a:r>
              <a:rPr lang="ru-RU" sz="2400" b="1" dirty="0">
                <a:solidFill>
                  <a:srgbClr val="F57E1B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10 ведущих стран мира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по качеству общего образования</a:t>
            </a:r>
          </a:p>
          <a:p>
            <a:pPr marL="342900" indent="-342900">
              <a:buNone/>
            </a:pPr>
            <a:endParaRPr lang="ru-RU" sz="24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grpSp>
        <p:nvGrpSpPr>
          <p:cNvPr id="4" name="Группа 5"/>
          <p:cNvGrpSpPr/>
          <p:nvPr/>
        </p:nvGrpSpPr>
        <p:grpSpPr>
          <a:xfrm>
            <a:off x="0" y="-387424"/>
            <a:ext cx="4336927" cy="1933756"/>
            <a:chOff x="2701674" y="4669653"/>
            <a:chExt cx="5782569" cy="1933756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701674" y="5301669"/>
              <a:ext cx="5782569" cy="919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entury Gothic" panose="020B05020202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037034" y="5389733"/>
              <a:ext cx="4543664" cy="832429"/>
            </a:xfrm>
            <a:prstGeom prst="rect">
              <a:avLst/>
            </a:prstGeom>
          </p:spPr>
          <p:txBody>
            <a:bodyPr wrap="square" lIns="92857" tIns="46429" rIns="92857" bIns="46429">
              <a:spAutoFit/>
            </a:bodyPr>
            <a:lstStyle/>
            <a:p>
              <a:r>
                <a:rPr lang="ru-RU" sz="2400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НАЦИОНАЛЬНЫЙ </a:t>
              </a:r>
              <a:r>
                <a:rPr lang="ru-RU" sz="2400" b="1" dirty="0" smtClean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ПРОЕКТ 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  <a:sym typeface="Wingdings" panose="05000000000000000000" pitchFamily="2" charset="2"/>
              </a:endParaRPr>
            </a:p>
          </p:txBody>
        </p:sp>
        <p:sp>
          <p:nvSpPr>
            <p:cNvPr id="10" name="object 6"/>
            <p:cNvSpPr txBox="1">
              <a:spLocks/>
            </p:cNvSpPr>
            <p:nvPr/>
          </p:nvSpPr>
          <p:spPr>
            <a:xfrm>
              <a:off x="2701674" y="4669653"/>
              <a:ext cx="1347470" cy="1536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38100">
                <a:spcBef>
                  <a:spcPts val="100"/>
                </a:spcBef>
              </a:pPr>
              <a:r>
                <a:rPr lang="ru-RU" sz="9900" kern="0" spc="262" baseline="-6313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lang="ru-RU" sz="3200" kern="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11" name="object 7"/>
            <p:cNvSpPr txBox="1"/>
            <p:nvPr/>
          </p:nvSpPr>
          <p:spPr>
            <a:xfrm rot="10860000">
              <a:off x="6314935" y="5405184"/>
              <a:ext cx="684747" cy="756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910"/>
                </a:lnSpc>
              </a:pPr>
              <a:r>
                <a:rPr sz="6200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sz="6200" dirty="0"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flipH="1">
              <a:off x="2849801" y="6264855"/>
              <a:ext cx="3329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«ОБРАЗОВАНИЕ»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72000" y="1556792"/>
            <a:ext cx="979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ЦЕЛИ</a:t>
            </a:r>
          </a:p>
        </p:txBody>
      </p:sp>
    </p:spTree>
    <p:extLst>
      <p:ext uri="{BB962C8B-B14F-4D97-AF65-F5344CB8AC3E}">
        <p14:creationId xmlns:p14="http://schemas.microsoft.com/office/powerpoint/2010/main" xmlns="" val="1670472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24380" y="2028826"/>
            <a:ext cx="4558224" cy="1685719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11 396</a:t>
            </a:r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35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ясельных мест в 2018-2021 гг., включая: </a:t>
            </a:r>
          </a:p>
          <a:p>
            <a:pPr>
              <a:spcBef>
                <a:spcPts val="450"/>
              </a:spcBef>
            </a:pPr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3 040 </a:t>
            </a:r>
            <a:r>
              <a:rPr lang="ru-RU" sz="135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мест за счет строительства 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154</a:t>
            </a:r>
            <a:r>
              <a:rPr lang="ru-RU" sz="135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перепрофилированных мест в муниципальном секторе 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383</a:t>
            </a:r>
            <a:r>
              <a:rPr lang="ru-RU" sz="135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детских сада - капитальный и текущий ремонт 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7 819 </a:t>
            </a:r>
            <a:r>
              <a:rPr lang="ru-RU" sz="135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мест в негосударственном секторе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24380" y="3732941"/>
            <a:ext cx="4228622" cy="213521"/>
          </a:xfrm>
          <a:prstGeom prst="rect">
            <a:avLst/>
          </a:prstGeom>
          <a:ln>
            <a:noFill/>
            <a:prstDash val="sysDash"/>
          </a:ln>
        </p:spPr>
        <p:txBody>
          <a:bodyPr wrap="square" lIns="51435" tIns="25718" rIns="51435" bIns="25718">
            <a:spAutoFit/>
          </a:bodyPr>
          <a:lstStyle/>
          <a:p>
            <a:r>
              <a:rPr lang="ru-RU" sz="105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ФБ – 1,8 млрд. руб., ОБ – 0,7 млрд. руб.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610451" y="4345998"/>
            <a:ext cx="1878646" cy="975268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2018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2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детских сада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290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мест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84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ясельных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24912" y="4341932"/>
            <a:ext cx="2459711" cy="1206100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2019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4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детских сада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490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мест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180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 ясельных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310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2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компенсир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. мест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85439" y="4339287"/>
            <a:ext cx="2190806" cy="1206100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2020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5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детских садов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800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мест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228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ясельных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572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2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компенсир.места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3617" y="4348379"/>
            <a:ext cx="2174430" cy="1206100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ru-RU" sz="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2021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8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детских сада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1460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мест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408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ясельных</a:t>
            </a:r>
          </a:p>
          <a:p>
            <a:r>
              <a:rPr lang="ru-RU" sz="1500" b="1" dirty="0">
                <a:solidFill>
                  <a:srgbClr val="F57E1B"/>
                </a:solidFill>
                <a:latin typeface="Century Gothic" panose="020B0502020202020204" pitchFamily="34" charset="0"/>
              </a:rPr>
              <a:t>1052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200" b="1" dirty="0" err="1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компенсир.места</a:t>
            </a:r>
            <a:endParaRPr lang="ru-RU" sz="12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6282604" y="2037925"/>
            <a:ext cx="2914650" cy="8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2231" tIns="26115" rIns="52231" bIns="26115">
            <a:spAutoFit/>
          </a:bodyPr>
          <a:lstStyle/>
          <a:p>
            <a:pPr>
              <a:defRPr/>
            </a:pPr>
            <a:r>
              <a:rPr lang="ru-RU" sz="1350" b="1" dirty="0">
                <a:solidFill>
                  <a:srgbClr val="F57E1B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3-7 лет – 100%</a:t>
            </a:r>
          </a:p>
          <a:p>
            <a:pPr>
              <a:defRPr/>
            </a:pP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актуальная очередь – 0</a:t>
            </a:r>
          </a:p>
          <a:p>
            <a:pPr>
              <a:defRPr/>
            </a:pP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отложенный спрос – 3 140</a:t>
            </a:r>
          </a:p>
          <a:p>
            <a:pPr>
              <a:defRPr/>
            </a:pP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2" charset="0"/>
              </a:rPr>
              <a:t>(на 31.12.2018 г.)</a:t>
            </a:r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6282604" y="2885791"/>
            <a:ext cx="2686050" cy="8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2231" tIns="26115" rIns="52231" bIns="261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ru-RU" altLang="ru-RU" sz="1350" b="1" dirty="0">
                <a:solidFill>
                  <a:srgbClr val="F57E1B"/>
                </a:solidFill>
                <a:latin typeface="Century Gothic" panose="020B0502020202020204" pitchFamily="34" charset="0"/>
                <a:cs typeface="Gotham Pro Black" panose="02000903040000020004" pitchFamily="50" charset="0"/>
              </a:rPr>
              <a:t>до 3 лет - 84%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kumimoji="0" lang="ru-RU" alt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актуальная очередь – 1 607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kumimoji="0" lang="ru-RU" alt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50" charset="0"/>
              </a:rPr>
              <a:t>отложенный спрос – 18 489</a:t>
            </a:r>
          </a:p>
          <a:p>
            <a:pPr>
              <a:spcBef>
                <a:spcPct val="0"/>
              </a:spcBef>
              <a:buNone/>
            </a:pP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Light" panose="02000503030000020004" pitchFamily="2" charset="0"/>
              </a:rPr>
              <a:t>(на 31.12.2018 г.)</a:t>
            </a:r>
          </a:p>
        </p:txBody>
      </p:sp>
      <p:sp>
        <p:nvSpPr>
          <p:cNvPr id="23" name="object 3"/>
          <p:cNvSpPr/>
          <p:nvPr/>
        </p:nvSpPr>
        <p:spPr>
          <a:xfrm>
            <a:off x="-8827" y="857250"/>
            <a:ext cx="1600105" cy="51537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>
              <a:latin typeface="Century Gothic" panose="020B0502020202020204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3591" y="558413"/>
            <a:ext cx="4336927" cy="1163927"/>
            <a:chOff x="2701674" y="4669653"/>
            <a:chExt cx="5782569" cy="1551903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701674" y="5301669"/>
              <a:ext cx="5782569" cy="919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latin typeface="Century Gothic" panose="020B0502020202020204" pitchFamily="34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914649" y="5404302"/>
              <a:ext cx="4078062" cy="463097"/>
            </a:xfrm>
            <a:prstGeom prst="rect">
              <a:avLst/>
            </a:prstGeom>
          </p:spPr>
          <p:txBody>
            <a:bodyPr wrap="square" lIns="69643" tIns="34822" rIns="69643" bIns="34822">
              <a:spAutoFit/>
            </a:bodyPr>
            <a:lstStyle/>
            <a:p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НАЦИОНАЛЬНЫЙ ПРОЕКТ </a:t>
              </a:r>
            </a:p>
          </p:txBody>
        </p:sp>
        <p:sp>
          <p:nvSpPr>
            <p:cNvPr id="31" name="object 6"/>
            <p:cNvSpPr txBox="1">
              <a:spLocks/>
            </p:cNvSpPr>
            <p:nvPr/>
          </p:nvSpPr>
          <p:spPr>
            <a:xfrm>
              <a:off x="2701674" y="4669653"/>
              <a:ext cx="1347471" cy="1536319"/>
            </a:xfrm>
            <a:prstGeom prst="rect">
              <a:avLst/>
            </a:prstGeom>
          </p:spPr>
          <p:txBody>
            <a:bodyPr vert="horz" wrap="square" lIns="0" tIns="9525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28575">
                <a:spcBef>
                  <a:spcPts val="75"/>
                </a:spcBef>
              </a:pPr>
              <a:r>
                <a:rPr lang="ru-RU" sz="7425" kern="0" spc="197" baseline="-6313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lang="ru-RU" sz="2400" kern="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32" name="object 7"/>
            <p:cNvSpPr txBox="1"/>
            <p:nvPr/>
          </p:nvSpPr>
          <p:spPr>
            <a:xfrm rot="10860000">
              <a:off x="6487560" y="5366390"/>
              <a:ext cx="684747" cy="7523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4433"/>
                </a:lnSpc>
              </a:pPr>
              <a:r>
                <a:rPr sz="4650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sz="4650" dirty="0"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2945002" y="5749271"/>
              <a:ext cx="4047710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35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«ДЕМОГРАФИЯ»</a:t>
              </a:r>
            </a:p>
          </p:txBody>
        </p:sp>
      </p:grp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368585" y="1164277"/>
            <a:ext cx="5807258" cy="397635"/>
          </a:xfrm>
          <a:ln w="3175">
            <a:noFill/>
          </a:ln>
        </p:spPr>
        <p:txBody>
          <a:bodyPr>
            <a:noAutofit/>
          </a:bodyPr>
          <a:lstStyle/>
          <a:p>
            <a:pPr algn="l"/>
            <a:r>
              <a:rPr lang="ru-RU" sz="135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РП «Содействие занятости женщин – создание условий дошкольного образования для детей в возрасте до 3-х лет»  </a:t>
            </a:r>
          </a:p>
        </p:txBody>
      </p:sp>
    </p:spTree>
    <p:extLst>
      <p:ext uri="{BB962C8B-B14F-4D97-AF65-F5344CB8AC3E}">
        <p14:creationId xmlns:p14="http://schemas.microsoft.com/office/powerpoint/2010/main" xmlns="" val="572003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764704"/>
            <a:ext cx="8640960" cy="5544616"/>
            <a:chOff x="273706" y="322169"/>
            <a:chExt cx="11453093" cy="6042212"/>
          </a:xfrm>
        </p:grpSpPr>
        <p:sp>
          <p:nvSpPr>
            <p:cNvPr id="6" name="object 4"/>
            <p:cNvSpPr/>
            <p:nvPr/>
          </p:nvSpPr>
          <p:spPr>
            <a:xfrm>
              <a:off x="2339975" y="4263771"/>
              <a:ext cx="9386824" cy="1665541"/>
            </a:xfrm>
            <a:custGeom>
              <a:avLst/>
              <a:gdLst/>
              <a:ahLst/>
              <a:cxnLst/>
              <a:rect l="l" t="t" r="r" b="b"/>
              <a:pathLst>
                <a:path w="9386824" h="1665541">
                  <a:moveTo>
                    <a:pt x="1584325" y="502665"/>
                  </a:moveTo>
                  <a:lnTo>
                    <a:pt x="1591084" y="446794"/>
                  </a:lnTo>
                  <a:lnTo>
                    <a:pt x="1610285" y="395814"/>
                  </a:lnTo>
                  <a:lnTo>
                    <a:pt x="1640310" y="351345"/>
                  </a:lnTo>
                  <a:lnTo>
                    <a:pt x="1679541" y="315003"/>
                  </a:lnTo>
                  <a:lnTo>
                    <a:pt x="1726360" y="288407"/>
                  </a:lnTo>
                  <a:lnTo>
                    <a:pt x="1779150" y="273173"/>
                  </a:lnTo>
                  <a:lnTo>
                    <a:pt x="1816862" y="270128"/>
                  </a:lnTo>
                  <a:lnTo>
                    <a:pt x="2884804" y="270128"/>
                  </a:lnTo>
                  <a:lnTo>
                    <a:pt x="4835398" y="270128"/>
                  </a:lnTo>
                  <a:lnTo>
                    <a:pt x="9154287" y="270128"/>
                  </a:lnTo>
                  <a:lnTo>
                    <a:pt x="9173371" y="270900"/>
                  </a:lnTo>
                  <a:lnTo>
                    <a:pt x="9227824" y="281986"/>
                  </a:lnTo>
                  <a:lnTo>
                    <a:pt x="9276820" y="304975"/>
                  </a:lnTo>
                  <a:lnTo>
                    <a:pt x="9318752" y="338248"/>
                  </a:lnTo>
                  <a:lnTo>
                    <a:pt x="9352007" y="380188"/>
                  </a:lnTo>
                  <a:lnTo>
                    <a:pt x="9374978" y="429177"/>
                  </a:lnTo>
                  <a:lnTo>
                    <a:pt x="9386053" y="483598"/>
                  </a:lnTo>
                  <a:lnTo>
                    <a:pt x="9386824" y="502665"/>
                  </a:lnTo>
                  <a:lnTo>
                    <a:pt x="9386824" y="851534"/>
                  </a:lnTo>
                  <a:lnTo>
                    <a:pt x="9386824" y="1432966"/>
                  </a:lnTo>
                  <a:lnTo>
                    <a:pt x="9386053" y="1452041"/>
                  </a:lnTo>
                  <a:lnTo>
                    <a:pt x="9374978" y="1506478"/>
                  </a:lnTo>
                  <a:lnTo>
                    <a:pt x="9352007" y="1555477"/>
                  </a:lnTo>
                  <a:lnTo>
                    <a:pt x="9318752" y="1597421"/>
                  </a:lnTo>
                  <a:lnTo>
                    <a:pt x="9276820" y="1630696"/>
                  </a:lnTo>
                  <a:lnTo>
                    <a:pt x="9227824" y="1653684"/>
                  </a:lnTo>
                  <a:lnTo>
                    <a:pt x="9173371" y="1664770"/>
                  </a:lnTo>
                  <a:lnTo>
                    <a:pt x="9154287" y="1665541"/>
                  </a:lnTo>
                  <a:lnTo>
                    <a:pt x="4835398" y="1665541"/>
                  </a:lnTo>
                  <a:lnTo>
                    <a:pt x="2884804" y="1665541"/>
                  </a:lnTo>
                  <a:lnTo>
                    <a:pt x="1816862" y="1665541"/>
                  </a:lnTo>
                  <a:lnTo>
                    <a:pt x="1797794" y="1664770"/>
                  </a:lnTo>
                  <a:lnTo>
                    <a:pt x="1743373" y="1653684"/>
                  </a:lnTo>
                  <a:lnTo>
                    <a:pt x="1694384" y="1630696"/>
                  </a:lnTo>
                  <a:lnTo>
                    <a:pt x="1652444" y="1597421"/>
                  </a:lnTo>
                  <a:lnTo>
                    <a:pt x="1619171" y="1555477"/>
                  </a:lnTo>
                  <a:lnTo>
                    <a:pt x="1596182" y="1506478"/>
                  </a:lnTo>
                  <a:lnTo>
                    <a:pt x="1585096" y="1452041"/>
                  </a:lnTo>
                  <a:lnTo>
                    <a:pt x="1584325" y="1432966"/>
                  </a:lnTo>
                  <a:lnTo>
                    <a:pt x="1584325" y="851534"/>
                  </a:lnTo>
                  <a:lnTo>
                    <a:pt x="0" y="0"/>
                  </a:lnTo>
                  <a:lnTo>
                    <a:pt x="1584325" y="502665"/>
                  </a:lnTo>
                  <a:close/>
                </a:path>
              </a:pathLst>
            </a:custGeom>
            <a:ln w="12700">
              <a:solidFill>
                <a:srgbClr val="41709C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grpSp>
          <p:nvGrpSpPr>
            <p:cNvPr id="7" name="Группа 8"/>
            <p:cNvGrpSpPr/>
            <p:nvPr/>
          </p:nvGrpSpPr>
          <p:grpSpPr>
            <a:xfrm>
              <a:off x="660400" y="322169"/>
              <a:ext cx="11029950" cy="4257675"/>
              <a:chOff x="660400" y="322169"/>
              <a:chExt cx="11029950" cy="4257675"/>
            </a:xfrm>
          </p:grpSpPr>
          <p:sp>
            <p:nvSpPr>
              <p:cNvPr id="10" name="object 2"/>
              <p:cNvSpPr/>
              <p:nvPr/>
            </p:nvSpPr>
            <p:spPr>
              <a:xfrm>
                <a:off x="901014" y="743966"/>
                <a:ext cx="3660571" cy="3130804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1" name="object 3"/>
              <p:cNvSpPr/>
              <p:nvPr/>
            </p:nvSpPr>
            <p:spPr>
              <a:xfrm>
                <a:off x="660400" y="322169"/>
                <a:ext cx="11029950" cy="4257675"/>
              </a:xfrm>
              <a:custGeom>
                <a:avLst/>
                <a:gdLst/>
                <a:ahLst/>
                <a:cxnLst/>
                <a:rect l="l" t="t" r="r" b="b"/>
                <a:pathLst>
                  <a:path w="11029950" h="4257675">
                    <a:moveTo>
                      <a:pt x="0" y="630809"/>
                    </a:moveTo>
                    <a:lnTo>
                      <a:pt x="2091" y="579076"/>
                    </a:lnTo>
                    <a:lnTo>
                      <a:pt x="8255" y="528494"/>
                    </a:lnTo>
                    <a:lnTo>
                      <a:pt x="18332" y="479226"/>
                    </a:lnTo>
                    <a:lnTo>
                      <a:pt x="32157" y="431434"/>
                    </a:lnTo>
                    <a:lnTo>
                      <a:pt x="49570" y="385280"/>
                    </a:lnTo>
                    <a:lnTo>
                      <a:pt x="70407" y="340927"/>
                    </a:lnTo>
                    <a:lnTo>
                      <a:pt x="94506" y="298536"/>
                    </a:lnTo>
                    <a:lnTo>
                      <a:pt x="121705" y="258272"/>
                    </a:lnTo>
                    <a:lnTo>
                      <a:pt x="151842" y="220295"/>
                    </a:lnTo>
                    <a:lnTo>
                      <a:pt x="184754" y="184769"/>
                    </a:lnTo>
                    <a:lnTo>
                      <a:pt x="220279" y="151855"/>
                    </a:lnTo>
                    <a:lnTo>
                      <a:pt x="258255" y="121716"/>
                    </a:lnTo>
                    <a:lnTo>
                      <a:pt x="298520" y="94515"/>
                    </a:lnTo>
                    <a:lnTo>
                      <a:pt x="340910" y="70414"/>
                    </a:lnTo>
                    <a:lnTo>
                      <a:pt x="385264" y="49575"/>
                    </a:lnTo>
                    <a:lnTo>
                      <a:pt x="431419" y="32161"/>
                    </a:lnTo>
                    <a:lnTo>
                      <a:pt x="479214" y="18334"/>
                    </a:lnTo>
                    <a:lnTo>
                      <a:pt x="528485" y="8256"/>
                    </a:lnTo>
                    <a:lnTo>
                      <a:pt x="579071" y="2091"/>
                    </a:lnTo>
                    <a:lnTo>
                      <a:pt x="630809" y="0"/>
                    </a:lnTo>
                    <a:lnTo>
                      <a:pt x="1838325" y="0"/>
                    </a:lnTo>
                    <a:lnTo>
                      <a:pt x="4595876" y="0"/>
                    </a:lnTo>
                    <a:lnTo>
                      <a:pt x="10399141" y="0"/>
                    </a:lnTo>
                    <a:lnTo>
                      <a:pt x="10450873" y="2091"/>
                    </a:lnTo>
                    <a:lnTo>
                      <a:pt x="10501455" y="8256"/>
                    </a:lnTo>
                    <a:lnTo>
                      <a:pt x="10550723" y="18334"/>
                    </a:lnTo>
                    <a:lnTo>
                      <a:pt x="10598515" y="32161"/>
                    </a:lnTo>
                    <a:lnTo>
                      <a:pt x="10644669" y="49575"/>
                    </a:lnTo>
                    <a:lnTo>
                      <a:pt x="10689022" y="70414"/>
                    </a:lnTo>
                    <a:lnTo>
                      <a:pt x="10731413" y="94515"/>
                    </a:lnTo>
                    <a:lnTo>
                      <a:pt x="10771677" y="121716"/>
                    </a:lnTo>
                    <a:lnTo>
                      <a:pt x="10809654" y="151855"/>
                    </a:lnTo>
                    <a:lnTo>
                      <a:pt x="10845180" y="184769"/>
                    </a:lnTo>
                    <a:lnTo>
                      <a:pt x="10878094" y="220295"/>
                    </a:lnTo>
                    <a:lnTo>
                      <a:pt x="10908233" y="258272"/>
                    </a:lnTo>
                    <a:lnTo>
                      <a:pt x="10935434" y="298536"/>
                    </a:lnTo>
                    <a:lnTo>
                      <a:pt x="10959535" y="340927"/>
                    </a:lnTo>
                    <a:lnTo>
                      <a:pt x="10980374" y="385280"/>
                    </a:lnTo>
                    <a:lnTo>
                      <a:pt x="10997788" y="431434"/>
                    </a:lnTo>
                    <a:lnTo>
                      <a:pt x="11011615" y="479226"/>
                    </a:lnTo>
                    <a:lnTo>
                      <a:pt x="11021693" y="528494"/>
                    </a:lnTo>
                    <a:lnTo>
                      <a:pt x="11027858" y="579076"/>
                    </a:lnTo>
                    <a:lnTo>
                      <a:pt x="11029950" y="630809"/>
                    </a:lnTo>
                    <a:lnTo>
                      <a:pt x="11029950" y="2207641"/>
                    </a:lnTo>
                    <a:lnTo>
                      <a:pt x="11029950" y="3153791"/>
                    </a:lnTo>
                    <a:lnTo>
                      <a:pt x="11027858" y="3205523"/>
                    </a:lnTo>
                    <a:lnTo>
                      <a:pt x="11021693" y="3256105"/>
                    </a:lnTo>
                    <a:lnTo>
                      <a:pt x="11011615" y="3305373"/>
                    </a:lnTo>
                    <a:lnTo>
                      <a:pt x="10997788" y="3353165"/>
                    </a:lnTo>
                    <a:lnTo>
                      <a:pt x="10980374" y="3399319"/>
                    </a:lnTo>
                    <a:lnTo>
                      <a:pt x="10959535" y="3443672"/>
                    </a:lnTo>
                    <a:lnTo>
                      <a:pt x="10935434" y="3486063"/>
                    </a:lnTo>
                    <a:lnTo>
                      <a:pt x="10908233" y="3526327"/>
                    </a:lnTo>
                    <a:lnTo>
                      <a:pt x="10878094" y="3564304"/>
                    </a:lnTo>
                    <a:lnTo>
                      <a:pt x="10845180" y="3599830"/>
                    </a:lnTo>
                    <a:lnTo>
                      <a:pt x="10809654" y="3632744"/>
                    </a:lnTo>
                    <a:lnTo>
                      <a:pt x="10771677" y="3662883"/>
                    </a:lnTo>
                    <a:lnTo>
                      <a:pt x="10731413" y="3690084"/>
                    </a:lnTo>
                    <a:lnTo>
                      <a:pt x="10689022" y="3714185"/>
                    </a:lnTo>
                    <a:lnTo>
                      <a:pt x="10644669" y="3735024"/>
                    </a:lnTo>
                    <a:lnTo>
                      <a:pt x="10598515" y="3752438"/>
                    </a:lnTo>
                    <a:lnTo>
                      <a:pt x="10550723" y="3766265"/>
                    </a:lnTo>
                    <a:lnTo>
                      <a:pt x="10501455" y="3776343"/>
                    </a:lnTo>
                    <a:lnTo>
                      <a:pt x="10450873" y="3782508"/>
                    </a:lnTo>
                    <a:lnTo>
                      <a:pt x="10399141" y="3784600"/>
                    </a:lnTo>
                    <a:lnTo>
                      <a:pt x="4595876" y="3784600"/>
                    </a:lnTo>
                    <a:lnTo>
                      <a:pt x="3217164" y="4257675"/>
                    </a:lnTo>
                    <a:lnTo>
                      <a:pt x="1838325" y="3784600"/>
                    </a:lnTo>
                    <a:lnTo>
                      <a:pt x="630809" y="3784600"/>
                    </a:lnTo>
                    <a:lnTo>
                      <a:pt x="579071" y="3782508"/>
                    </a:lnTo>
                    <a:lnTo>
                      <a:pt x="528485" y="3776343"/>
                    </a:lnTo>
                    <a:lnTo>
                      <a:pt x="479214" y="3766265"/>
                    </a:lnTo>
                    <a:lnTo>
                      <a:pt x="431419" y="3752438"/>
                    </a:lnTo>
                    <a:lnTo>
                      <a:pt x="385264" y="3735024"/>
                    </a:lnTo>
                    <a:lnTo>
                      <a:pt x="340910" y="3714185"/>
                    </a:lnTo>
                    <a:lnTo>
                      <a:pt x="298520" y="3690084"/>
                    </a:lnTo>
                    <a:lnTo>
                      <a:pt x="258255" y="3662883"/>
                    </a:lnTo>
                    <a:lnTo>
                      <a:pt x="220279" y="3632744"/>
                    </a:lnTo>
                    <a:lnTo>
                      <a:pt x="184754" y="3599830"/>
                    </a:lnTo>
                    <a:lnTo>
                      <a:pt x="151842" y="3564304"/>
                    </a:lnTo>
                    <a:lnTo>
                      <a:pt x="121705" y="3526327"/>
                    </a:lnTo>
                    <a:lnTo>
                      <a:pt x="94506" y="3486063"/>
                    </a:lnTo>
                    <a:lnTo>
                      <a:pt x="70407" y="3443672"/>
                    </a:lnTo>
                    <a:lnTo>
                      <a:pt x="49570" y="3399319"/>
                    </a:lnTo>
                    <a:lnTo>
                      <a:pt x="32157" y="3353165"/>
                    </a:lnTo>
                    <a:lnTo>
                      <a:pt x="18332" y="3305373"/>
                    </a:lnTo>
                    <a:lnTo>
                      <a:pt x="8255" y="3256105"/>
                    </a:lnTo>
                    <a:lnTo>
                      <a:pt x="2091" y="3205523"/>
                    </a:lnTo>
                    <a:lnTo>
                      <a:pt x="0" y="3153791"/>
                    </a:lnTo>
                    <a:lnTo>
                      <a:pt x="0" y="2207641"/>
                    </a:lnTo>
                    <a:lnTo>
                      <a:pt x="0" y="630809"/>
                    </a:lnTo>
                    <a:close/>
                  </a:path>
                </a:pathLst>
              </a:custGeom>
              <a:ln w="12700">
                <a:solidFill>
                  <a:srgbClr val="41709C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endParaRPr/>
              </a:p>
            </p:txBody>
          </p:sp>
          <p:sp>
            <p:nvSpPr>
              <p:cNvPr id="12" name="object 13"/>
              <p:cNvSpPr txBox="1"/>
              <p:nvPr/>
            </p:nvSpPr>
            <p:spPr>
              <a:xfrm>
                <a:off x="5308218" y="1018032"/>
                <a:ext cx="5826003" cy="16730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6350" algn="ctr">
                  <a:lnSpc>
                    <a:spcPct val="100000"/>
                  </a:lnSpc>
                </a:pPr>
                <a:r>
                  <a:rPr sz="4000" b="1" spc="409" dirty="0">
                    <a:solidFill>
                      <a:srgbClr val="001F5F"/>
                    </a:solidFill>
                    <a:latin typeface="Times New Roman" pitchFamily="18" charset="0"/>
                    <a:cs typeface="Times New Roman" pitchFamily="18" charset="0"/>
                  </a:rPr>
                  <a:t>РЕЗУЛЬТАТЫ</a:t>
                </a:r>
                <a:r>
                  <a:rPr sz="4000" b="1" spc="165" dirty="0">
                    <a:solidFill>
                      <a:srgbClr val="001F5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sz="4000" b="1" spc="484" dirty="0">
                    <a:solidFill>
                      <a:srgbClr val="001F5F"/>
                    </a:solidFill>
                    <a:latin typeface="Times New Roman" pitchFamily="18" charset="0"/>
                    <a:cs typeface="Times New Roman" pitchFamily="18" charset="0"/>
                  </a:rPr>
                  <a:t>ОЦЕНОЧНЫХ</a:t>
                </a:r>
                <a:r>
                  <a:rPr sz="4000" b="1" spc="180" dirty="0">
                    <a:solidFill>
                      <a:srgbClr val="001F5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sz="4000" b="1" spc="409" dirty="0">
                    <a:solidFill>
                      <a:srgbClr val="001F5F"/>
                    </a:solidFill>
                    <a:latin typeface="Times New Roman" pitchFamily="18" charset="0"/>
                    <a:cs typeface="Times New Roman" pitchFamily="18" charset="0"/>
                  </a:rPr>
                  <a:t>ПРОЦЕДУР</a:t>
                </a:r>
                <a:endParaRPr sz="4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pic>
          <p:nvPicPr>
            <p:cNvPr id="8" name="Picture 2" descr="C:\Users\ADMIN\Desktop\загружено (1)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3706" y="4132729"/>
              <a:ext cx="1962678" cy="972110"/>
            </a:xfrm>
            <a:prstGeom prst="rect">
              <a:avLst/>
            </a:prstGeom>
            <a:noFill/>
          </p:spPr>
        </p:pic>
        <p:pic>
          <p:nvPicPr>
            <p:cNvPr id="9" name="Picture 3" descr="C:\Users\ADMIN\Desktop\загружено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15862" y="5143051"/>
              <a:ext cx="2035549" cy="1221330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3491880" y="46531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marR="6350" indent="-635" algn="ctr">
              <a:lnSpc>
                <a:spcPct val="100000"/>
              </a:lnSpc>
            </a:pP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lang="ru-RU" b="1" spc="-10" dirty="0" smtClean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жнейшим пок</a:t>
            </a:r>
            <a:r>
              <a:rPr lang="ru-RU" b="1" spc="15" dirty="0" smtClean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lang="ru-RU" b="1" spc="-45" dirty="0" smtClean="0">
                <a:solidFill>
                  <a:srgbClr val="001F5F"/>
                </a:solidFill>
                <a:latin typeface="Arial"/>
                <a:cs typeface="Arial"/>
              </a:rPr>
              <a:t>з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lang="ru-RU" b="1" spc="-30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е</a:t>
            </a:r>
            <a:r>
              <a:rPr lang="ru-RU" b="1" spc="-40" dirty="0" smtClean="0">
                <a:solidFill>
                  <a:srgbClr val="001F5F"/>
                </a:solidFill>
                <a:latin typeface="Arial"/>
                <a:cs typeface="Arial"/>
              </a:rPr>
              <a:t>ле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м</a:t>
            </a:r>
            <a:r>
              <a:rPr lang="ru-RU" b="1" spc="50" dirty="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э</a:t>
            </a:r>
            <a:r>
              <a:rPr lang="ru-RU" b="1" spc="-20" dirty="0" smtClean="0">
                <a:solidFill>
                  <a:srgbClr val="001F5F"/>
                </a:solidFill>
                <a:latin typeface="Arial"/>
                <a:cs typeface="Arial"/>
              </a:rPr>
              <a:t>ф</a:t>
            </a:r>
            <a:r>
              <a:rPr lang="ru-RU" b="1" spc="-50" dirty="0" smtClean="0">
                <a:solidFill>
                  <a:srgbClr val="001F5F"/>
                </a:solidFill>
                <a:latin typeface="Arial"/>
                <a:cs typeface="Arial"/>
              </a:rPr>
              <a:t>ф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ек</a:t>
            </a:r>
            <a:r>
              <a:rPr lang="ru-RU" b="1" spc="-30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ивн</a:t>
            </a:r>
            <a:r>
              <a:rPr lang="ru-RU" b="1" spc="-25" dirty="0" smtClean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lang="ru-RU" b="1" spc="5" dirty="0" smtClean="0">
                <a:solidFill>
                  <a:srgbClr val="001F5F"/>
                </a:solidFill>
                <a:latin typeface="Arial"/>
                <a:cs typeface="Arial"/>
              </a:rPr>
              <a:t>с</a:t>
            </a:r>
            <a:r>
              <a:rPr lang="ru-RU" b="1" spc="-15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и дея</a:t>
            </a:r>
            <a:r>
              <a:rPr lang="ru-RU" b="1" spc="-25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ельн</a:t>
            </a:r>
            <a:r>
              <a:rPr lang="ru-RU" b="1" spc="-40" dirty="0" smtClean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с</a:t>
            </a:r>
            <a:r>
              <a:rPr lang="ru-RU" b="1" spc="-30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и</a:t>
            </a:r>
            <a:r>
              <a:rPr lang="ru-RU" b="1" spc="50" dirty="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сис</a:t>
            </a:r>
            <a:r>
              <a:rPr lang="ru-RU" b="1" spc="-30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spc="-40" dirty="0" smtClean="0">
                <a:solidFill>
                  <a:srgbClr val="001F5F"/>
                </a:solidFill>
                <a:latin typeface="Arial"/>
                <a:cs typeface="Arial"/>
              </a:rPr>
              <a:t>е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мы</a:t>
            </a:r>
            <a:r>
              <a:rPr lang="ru-RU" b="1" spc="40" dirty="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обр</a:t>
            </a:r>
            <a:r>
              <a:rPr lang="ru-RU" b="1" spc="15" dirty="0" smtClean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lang="ru-RU" b="1" spc="-65" dirty="0" smtClean="0">
                <a:solidFill>
                  <a:srgbClr val="001F5F"/>
                </a:solidFill>
                <a:latin typeface="Arial"/>
                <a:cs typeface="Arial"/>
              </a:rPr>
              <a:t>з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lang="ru-RU" b="1" spc="-40" dirty="0" smtClean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ания</a:t>
            </a:r>
            <a:r>
              <a:rPr lang="ru-RU" b="1" spc="5" dirty="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spc="-45" dirty="0" smtClean="0">
                <a:solidFill>
                  <a:srgbClr val="001F5F"/>
                </a:solidFill>
                <a:latin typeface="Arial"/>
                <a:cs typeface="Arial"/>
              </a:rPr>
              <a:t>района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 я</a:t>
            </a:r>
            <a:r>
              <a:rPr lang="ru-RU" b="1" spc="-35" dirty="0" smtClean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ля</a:t>
            </a:r>
            <a:r>
              <a:rPr lang="ru-RU" b="1" spc="-40" dirty="0" smtClean="0">
                <a:solidFill>
                  <a:srgbClr val="001F5F"/>
                </a:solidFill>
                <a:latin typeface="Arial"/>
                <a:cs typeface="Arial"/>
              </a:rPr>
              <a:t>е</a:t>
            </a:r>
            <a:r>
              <a:rPr lang="ru-RU" b="1" spc="-60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ся</a:t>
            </a:r>
            <a:r>
              <a:rPr lang="ru-RU" b="1" spc="25" dirty="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ее</a:t>
            </a:r>
            <a:r>
              <a:rPr lang="ru-RU" b="1" spc="-10" dirty="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ре</a:t>
            </a:r>
            <a:r>
              <a:rPr lang="ru-RU" b="1" spc="-70" dirty="0" smtClean="0">
                <a:solidFill>
                  <a:srgbClr val="001F5F"/>
                </a:solidFill>
                <a:latin typeface="Arial"/>
                <a:cs typeface="Arial"/>
              </a:rPr>
              <a:t>з</a:t>
            </a:r>
            <a:r>
              <a:rPr lang="ru-RU" b="1" spc="-65" dirty="0" smtClean="0">
                <a:solidFill>
                  <a:srgbClr val="001F5F"/>
                </a:solidFill>
                <a:latin typeface="Arial"/>
                <a:cs typeface="Arial"/>
              </a:rPr>
              <a:t>у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л</a:t>
            </a:r>
            <a:r>
              <a:rPr lang="ru-RU" b="1" spc="-210" dirty="0" smtClean="0">
                <a:solidFill>
                  <a:srgbClr val="001F5F"/>
                </a:solidFill>
                <a:latin typeface="Arial"/>
                <a:cs typeface="Arial"/>
              </a:rPr>
              <a:t>ь</a:t>
            </a:r>
            <a:r>
              <a:rPr lang="ru-RU" b="1" spc="-25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lang="ru-RU" b="1" spc="-15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ивн</a:t>
            </a:r>
            <a:r>
              <a:rPr lang="ru-RU" b="1" spc="-30" dirty="0" smtClean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с</a:t>
            </a:r>
            <a:r>
              <a:rPr lang="ru-RU" b="1" spc="-25" dirty="0" smtClean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ь</a:t>
            </a:r>
            <a:endParaRPr lang="ru-RU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419212" y="0"/>
            <a:ext cx="697230" cy="27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2" name="Группа 28"/>
          <p:cNvGrpSpPr/>
          <p:nvPr/>
        </p:nvGrpSpPr>
        <p:grpSpPr>
          <a:xfrm>
            <a:off x="318744" y="116632"/>
            <a:ext cx="8825256" cy="6041708"/>
            <a:chOff x="424992" y="116632"/>
            <a:chExt cx="11767008" cy="6041708"/>
          </a:xfrm>
        </p:grpSpPr>
        <p:sp>
          <p:nvSpPr>
            <p:cNvPr id="3" name="object 3"/>
            <p:cNvSpPr txBox="1"/>
            <p:nvPr/>
          </p:nvSpPr>
          <p:spPr>
            <a:xfrm>
              <a:off x="527381" y="3356992"/>
              <a:ext cx="3583019" cy="17235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6350">
                <a:lnSpc>
                  <a:spcPct val="100000"/>
                </a:lnSpc>
              </a:pP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Русский</a:t>
              </a:r>
              <a:r>
                <a:rPr sz="2800" b="1" spc="10" dirty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15" dirty="0">
                  <a:solidFill>
                    <a:srgbClr val="001F5F"/>
                  </a:solidFill>
                  <a:latin typeface="Segoe Print"/>
                  <a:cs typeface="Segoe Print"/>
                </a:rPr>
                <a:t>я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з</a:t>
              </a: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ык </a:t>
              </a:r>
              <a:r>
                <a:rPr sz="2800" b="1" spc="-20" dirty="0" err="1">
                  <a:solidFill>
                    <a:srgbClr val="001F5F"/>
                  </a:solidFill>
                  <a:latin typeface="Segoe Print"/>
                  <a:cs typeface="Segoe Print"/>
                </a:rPr>
                <a:t>Математика</a:t>
              </a: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Окружающий мир</a:t>
              </a:r>
              <a:endParaRPr sz="2800" dirty="0">
                <a:latin typeface="Segoe Print"/>
                <a:cs typeface="Segoe Print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5903979" y="836712"/>
              <a:ext cx="6288021" cy="17235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tabLst>
                  <a:tab pos="2709545" algn="l"/>
                </a:tabLst>
              </a:pP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Русский язык</a:t>
              </a: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	</a:t>
              </a: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   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39</a:t>
              </a:r>
              <a:r>
                <a:rPr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endParaRPr sz="2800" dirty="0">
                <a:latin typeface="Segoe Print"/>
                <a:cs typeface="Segoe Print"/>
              </a:endParaRPr>
            </a:p>
            <a:p>
              <a:pPr marL="12700">
                <a:lnSpc>
                  <a:spcPct val="100000"/>
                </a:lnSpc>
                <a:tabLst>
                  <a:tab pos="2709545" algn="l"/>
                </a:tabLst>
              </a:pP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Математика </a:t>
              </a:r>
              <a:r>
                <a:rPr sz="2800" b="1" dirty="0">
                  <a:solidFill>
                    <a:srgbClr val="001F5F"/>
                  </a:solidFill>
                  <a:latin typeface="Segoe Print"/>
                  <a:cs typeface="Segoe Print"/>
                </a:rPr>
                <a:t>	</a:t>
              </a:r>
              <a:r>
                <a:rPr lang="ru-RU"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   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43</a:t>
              </a:r>
              <a:r>
                <a:rPr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endParaRPr sz="2800" dirty="0">
                <a:latin typeface="Segoe Print"/>
                <a:cs typeface="Segoe Print"/>
              </a:endParaRPr>
            </a:p>
            <a:p>
              <a:pPr marL="12700">
                <a:lnSpc>
                  <a:spcPct val="100000"/>
                </a:lnSpc>
                <a:tabLst>
                  <a:tab pos="2709545" algn="l"/>
                </a:tabLst>
              </a:pP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Биолог</a:t>
              </a:r>
              <a:r>
                <a:rPr sz="2800" b="1" spc="-15" dirty="0">
                  <a:solidFill>
                    <a:srgbClr val="001F5F"/>
                  </a:solidFill>
                  <a:latin typeface="Segoe Print"/>
                  <a:cs typeface="Segoe Print"/>
                </a:rPr>
                <a:t>ия</a:t>
              </a:r>
              <a:r>
                <a:rPr sz="2800" b="1" dirty="0">
                  <a:solidFill>
                    <a:srgbClr val="001F5F"/>
                  </a:solidFill>
                  <a:latin typeface="Segoe Print"/>
                  <a:cs typeface="Segoe Print"/>
                </a:rPr>
                <a:t>	</a:t>
              </a:r>
              <a:r>
                <a:rPr lang="ru-RU"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   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52</a:t>
              </a:r>
              <a:r>
                <a:rPr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endParaRPr sz="2800" dirty="0">
                <a:latin typeface="Segoe Print"/>
                <a:cs typeface="Segoe Print"/>
              </a:endParaRPr>
            </a:p>
            <a:p>
              <a:pPr marL="12700">
                <a:lnSpc>
                  <a:spcPct val="100000"/>
                </a:lnSpc>
                <a:tabLst>
                  <a:tab pos="2709545" algn="l"/>
                </a:tabLst>
              </a:pP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История	</a:t>
              </a: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   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31</a:t>
              </a:r>
              <a:r>
                <a:rPr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%</a:t>
              </a:r>
              <a:endParaRPr sz="2800" dirty="0">
                <a:latin typeface="Segoe Print"/>
                <a:cs typeface="Segoe Print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4175787" y="3334257"/>
              <a:ext cx="1248139" cy="17235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4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9</a:t>
              </a:r>
              <a:r>
                <a:rPr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endParaRPr sz="2800" dirty="0">
                <a:latin typeface="Segoe Print"/>
                <a:cs typeface="Segoe Print"/>
              </a:endParaRPr>
            </a:p>
            <a:p>
              <a:pPr marL="12700">
                <a:lnSpc>
                  <a:spcPct val="100000"/>
                </a:lnSpc>
              </a:pP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65</a:t>
              </a:r>
              <a:r>
                <a:rPr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endParaRPr sz="2800" dirty="0">
                <a:latin typeface="Segoe Print"/>
                <a:cs typeface="Segoe Print"/>
              </a:endParaRPr>
            </a:p>
            <a:p>
              <a:pPr marL="12700">
                <a:lnSpc>
                  <a:spcPct val="100000"/>
                </a:lnSpc>
              </a:pP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64</a:t>
              </a:r>
              <a:r>
                <a:rPr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endParaRPr sz="2800" dirty="0">
                <a:latin typeface="Segoe Print"/>
                <a:cs typeface="Segoe Print"/>
              </a:endParaRPr>
            </a:p>
            <a:p>
              <a:pPr marL="12700">
                <a:lnSpc>
                  <a:spcPct val="100000"/>
                </a:lnSpc>
              </a:pPr>
              <a:endParaRPr sz="2800" dirty="0">
                <a:latin typeface="Segoe Print"/>
                <a:cs typeface="Segoe Print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9552384" y="304203"/>
              <a:ext cx="1773303" cy="4308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класс</a:t>
              </a:r>
              <a:endParaRPr sz="2800" dirty="0">
                <a:latin typeface="Segoe Print"/>
                <a:cs typeface="Segoe Print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4332223" y="2818257"/>
              <a:ext cx="1475745" cy="4308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класс</a:t>
              </a:r>
              <a:endParaRPr sz="2800" dirty="0">
                <a:latin typeface="Segoe Print"/>
                <a:cs typeface="Segoe Print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7248128" y="692696"/>
              <a:ext cx="4357624" cy="276999"/>
            </a:xfrm>
            <a:custGeom>
              <a:avLst/>
              <a:gdLst/>
              <a:ahLst/>
              <a:cxnLst/>
              <a:rect l="l" t="t" r="r" b="b"/>
              <a:pathLst>
                <a:path w="4357624">
                  <a:moveTo>
                    <a:pt x="0" y="0"/>
                  </a:moveTo>
                  <a:lnTo>
                    <a:pt x="4357624" y="0"/>
                  </a:lnTo>
                </a:path>
              </a:pathLst>
            </a:custGeom>
            <a:ln w="38100">
              <a:solidFill>
                <a:srgbClr val="5B9BD4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 rot="21358149">
              <a:off x="437654" y="3067342"/>
              <a:ext cx="5415027" cy="276999"/>
            </a:xfrm>
            <a:custGeom>
              <a:avLst/>
              <a:gdLst/>
              <a:ahLst/>
              <a:cxnLst/>
              <a:rect l="l" t="t" r="r" b="b"/>
              <a:pathLst>
                <a:path w="5415026" h="11049">
                  <a:moveTo>
                    <a:pt x="0" y="0"/>
                  </a:moveTo>
                  <a:lnTo>
                    <a:pt x="5415026" y="11049"/>
                  </a:lnTo>
                </a:path>
              </a:pathLst>
            </a:custGeom>
            <a:ln w="38099">
              <a:solidFill>
                <a:srgbClr val="5B9BD4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960096" y="3429000"/>
              <a:ext cx="4357624" cy="276999"/>
            </a:xfrm>
            <a:custGeom>
              <a:avLst/>
              <a:gdLst/>
              <a:ahLst/>
              <a:cxnLst/>
              <a:rect l="l" t="t" r="r" b="b"/>
              <a:pathLst>
                <a:path w="4357624">
                  <a:moveTo>
                    <a:pt x="0" y="0"/>
                  </a:moveTo>
                  <a:lnTo>
                    <a:pt x="4357624" y="0"/>
                  </a:lnTo>
                </a:path>
              </a:pathLst>
            </a:custGeom>
            <a:ln w="38100">
              <a:solidFill>
                <a:srgbClr val="5B9BD4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1" name="object 21"/>
            <p:cNvSpPr txBox="1"/>
            <p:nvPr/>
          </p:nvSpPr>
          <p:spPr>
            <a:xfrm>
              <a:off x="424992" y="318515"/>
              <a:ext cx="3335655" cy="86177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</a:pPr>
              <a:r>
                <a:rPr sz="2800" b="1" spc="-15" dirty="0">
                  <a:solidFill>
                    <a:srgbClr val="C00000"/>
                  </a:solidFill>
                  <a:latin typeface="Calibri"/>
                  <a:cs typeface="Calibri"/>
                </a:rPr>
                <a:t>К</a:t>
              </a:r>
              <a:r>
                <a:rPr sz="2800" b="1" dirty="0">
                  <a:solidFill>
                    <a:srgbClr val="C00000"/>
                  </a:solidFill>
                  <a:latin typeface="Calibri"/>
                  <a:cs typeface="Calibri"/>
                </a:rPr>
                <a:t>ачество зна</a:t>
              </a:r>
              <a:r>
                <a:rPr sz="2800" b="1" spc="10" dirty="0">
                  <a:solidFill>
                    <a:srgbClr val="C00000"/>
                  </a:solidFill>
                  <a:latin typeface="Calibri"/>
                  <a:cs typeface="Calibri"/>
                </a:rPr>
                <a:t>н</a:t>
              </a:r>
              <a:r>
                <a:rPr sz="2800" b="1" dirty="0">
                  <a:solidFill>
                    <a:srgbClr val="C00000"/>
                  </a:solidFill>
                  <a:latin typeface="Calibri"/>
                  <a:cs typeface="Calibri"/>
                </a:rPr>
                <a:t>ий</a:t>
              </a:r>
              <a:endParaRPr sz="2800" dirty="0">
                <a:latin typeface="Calibri"/>
                <a:cs typeface="Calibri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9648395" y="908720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pic>
          <p:nvPicPr>
            <p:cNvPr id="2050" name="Picture 2" descr="ÐÐ°ÑÑÐ¸Ð½ÐºÐ¸ Ð¿Ð¾ Ð·Ð°Ð¿ÑÐ¾ÑÑ Ð²Ð¿Ñ 201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1371" y="1268760"/>
              <a:ext cx="2857500" cy="1600200"/>
            </a:xfrm>
            <a:prstGeom prst="rect">
              <a:avLst/>
            </a:prstGeom>
            <a:noFill/>
          </p:spPr>
        </p:pic>
        <p:sp>
          <p:nvSpPr>
            <p:cNvPr id="33" name="TextBox 32"/>
            <p:cNvSpPr txBox="1"/>
            <p:nvPr/>
          </p:nvSpPr>
          <p:spPr>
            <a:xfrm>
              <a:off x="3791744" y="2636912"/>
              <a:ext cx="43030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accent1"/>
                  </a:solidFill>
                </a:rPr>
                <a:t>4</a:t>
              </a:r>
              <a:endParaRPr lang="ru-RU" sz="4400" b="1" dirty="0">
                <a:solidFill>
                  <a:schemeClr val="accent1"/>
                </a:solidFill>
              </a:endParaRPr>
            </a:p>
          </p:txBody>
        </p:sp>
        <p:sp>
          <p:nvSpPr>
            <p:cNvPr id="34" name="object 28"/>
            <p:cNvSpPr/>
            <p:nvPr/>
          </p:nvSpPr>
          <p:spPr>
            <a:xfrm>
              <a:off x="3695733" y="3429000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072331" y="116632"/>
              <a:ext cx="43030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accent1"/>
                  </a:solidFill>
                </a:rPr>
                <a:t>5</a:t>
              </a:r>
              <a:endParaRPr lang="ru-RU" sz="4400" b="1" dirty="0">
                <a:solidFill>
                  <a:schemeClr val="accent1"/>
                </a:solidFill>
              </a:endParaRPr>
            </a:p>
          </p:txBody>
        </p:sp>
        <p:sp>
          <p:nvSpPr>
            <p:cNvPr id="36" name="object 28"/>
            <p:cNvSpPr/>
            <p:nvPr/>
          </p:nvSpPr>
          <p:spPr>
            <a:xfrm>
              <a:off x="9586602" y="5776072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7" name="object 28"/>
            <p:cNvSpPr/>
            <p:nvPr/>
          </p:nvSpPr>
          <p:spPr>
            <a:xfrm>
              <a:off x="9648395" y="1340768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8" name="object 28"/>
            <p:cNvSpPr/>
            <p:nvPr/>
          </p:nvSpPr>
          <p:spPr>
            <a:xfrm>
              <a:off x="9648395" y="2204864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646024" y="2823882"/>
              <a:ext cx="43030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solidFill>
                    <a:schemeClr val="accent1"/>
                  </a:solidFill>
                </a:rPr>
                <a:t>6</a:t>
              </a:r>
              <a:endParaRPr lang="ru-RU" sz="4400" b="1" dirty="0">
                <a:solidFill>
                  <a:schemeClr val="accent1"/>
                </a:solidFill>
              </a:endParaRPr>
            </a:p>
          </p:txBody>
        </p:sp>
        <p:sp>
          <p:nvSpPr>
            <p:cNvPr id="40" name="object 13"/>
            <p:cNvSpPr txBox="1"/>
            <p:nvPr/>
          </p:nvSpPr>
          <p:spPr>
            <a:xfrm>
              <a:off x="10097075" y="3056367"/>
              <a:ext cx="1471533" cy="4308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класс</a:t>
              </a:r>
              <a:endParaRPr sz="2800" dirty="0">
                <a:latin typeface="Segoe Print"/>
                <a:cs typeface="Segoe Print"/>
              </a:endParaRPr>
            </a:p>
          </p:txBody>
        </p:sp>
        <p:sp>
          <p:nvSpPr>
            <p:cNvPr id="41" name="object 9"/>
            <p:cNvSpPr txBox="1"/>
            <p:nvPr/>
          </p:nvSpPr>
          <p:spPr>
            <a:xfrm>
              <a:off x="5519936" y="3573017"/>
              <a:ext cx="6672064" cy="258532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tabLst>
                  <a:tab pos="2709545" algn="l"/>
                </a:tabLst>
              </a:pP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Русский язык</a:t>
              </a: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	</a:t>
              </a: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      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39</a:t>
              </a:r>
              <a:r>
                <a:rPr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endParaRPr sz="2800" dirty="0">
                <a:latin typeface="Segoe Print"/>
                <a:cs typeface="Segoe Print"/>
              </a:endParaRPr>
            </a:p>
            <a:p>
              <a:pPr marL="12700">
                <a:lnSpc>
                  <a:spcPct val="100000"/>
                </a:lnSpc>
                <a:tabLst>
                  <a:tab pos="2709545" algn="l"/>
                </a:tabLst>
              </a:pP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Математика </a:t>
              </a:r>
              <a:r>
                <a:rPr sz="2800" b="1" dirty="0">
                  <a:solidFill>
                    <a:srgbClr val="001F5F"/>
                  </a:solidFill>
                  <a:latin typeface="Segoe Print"/>
                  <a:cs typeface="Segoe Print"/>
                </a:rPr>
                <a:t>	</a:t>
              </a:r>
              <a:r>
                <a:rPr lang="ru-RU"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      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29</a:t>
              </a:r>
              <a:r>
                <a:rPr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endParaRPr sz="2800" dirty="0">
                <a:latin typeface="Segoe Print"/>
                <a:cs typeface="Segoe Print"/>
              </a:endParaRPr>
            </a:p>
            <a:p>
              <a:pPr marL="12700">
                <a:lnSpc>
                  <a:spcPct val="100000"/>
                </a:lnSpc>
                <a:tabLst>
                  <a:tab pos="2709545" algn="l"/>
                </a:tabLst>
              </a:pPr>
              <a:r>
                <a:rPr sz="2800" b="1" spc="-20" dirty="0">
                  <a:solidFill>
                    <a:srgbClr val="001F5F"/>
                  </a:solidFill>
                  <a:latin typeface="Segoe Print"/>
                  <a:cs typeface="Segoe Print"/>
                </a:rPr>
                <a:t>Биолог</a:t>
              </a:r>
              <a:r>
                <a:rPr sz="2800" b="1" spc="-15" dirty="0">
                  <a:solidFill>
                    <a:srgbClr val="001F5F"/>
                  </a:solidFill>
                  <a:latin typeface="Segoe Print"/>
                  <a:cs typeface="Segoe Print"/>
                </a:rPr>
                <a:t>ия</a:t>
              </a:r>
              <a:r>
                <a:rPr sz="2800" b="1" dirty="0">
                  <a:solidFill>
                    <a:srgbClr val="001F5F"/>
                  </a:solidFill>
                  <a:latin typeface="Segoe Print"/>
                  <a:cs typeface="Segoe Print"/>
                </a:rPr>
                <a:t>	</a:t>
              </a:r>
              <a:r>
                <a:rPr lang="ru-RU"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      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47</a:t>
              </a:r>
              <a:r>
                <a:rPr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sz="2800" b="1" spc="-25" dirty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endParaRPr sz="2800" dirty="0">
                <a:latin typeface="Segoe Print"/>
                <a:cs typeface="Segoe Print"/>
              </a:endParaRPr>
            </a:p>
            <a:p>
              <a:pPr marL="12700">
                <a:lnSpc>
                  <a:spcPct val="100000"/>
                </a:lnSpc>
                <a:tabLst>
                  <a:tab pos="2709545" algn="l"/>
                </a:tabLst>
              </a:pPr>
              <a:r>
                <a:rPr sz="2800" b="1" spc="-20" dirty="0" err="1" smtClean="0">
                  <a:solidFill>
                    <a:srgbClr val="001F5F"/>
                  </a:solidFill>
                  <a:latin typeface="Segoe Print"/>
                  <a:cs typeface="Segoe Print"/>
                </a:rPr>
                <a:t>История</a:t>
              </a: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              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38</a:t>
              </a:r>
              <a:r>
                <a:rPr lang="ru-RU"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%</a:t>
              </a: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</a:p>
            <a:p>
              <a:pPr marL="12700">
                <a:lnSpc>
                  <a:spcPct val="100000"/>
                </a:lnSpc>
                <a:tabLst>
                  <a:tab pos="2709545" algn="l"/>
                </a:tabLst>
              </a:pP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Обществознание     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45</a:t>
              </a:r>
              <a:r>
                <a:rPr lang="ru-RU" sz="2800" b="1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 </a:t>
              </a:r>
              <a:r>
                <a:rPr lang="ru-RU" sz="2800" b="1" spc="-25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% </a:t>
              </a:r>
              <a:r>
                <a:rPr lang="ru-RU" sz="2800" b="1" spc="-20" dirty="0" smtClean="0">
                  <a:solidFill>
                    <a:srgbClr val="001F5F"/>
                  </a:solidFill>
                  <a:latin typeface="Segoe Print"/>
                  <a:cs typeface="Segoe Print"/>
                </a:rPr>
                <a:t>География               30 %</a:t>
              </a:r>
              <a:endParaRPr sz="2800" dirty="0">
                <a:latin typeface="Segoe Print"/>
                <a:cs typeface="Segoe Print"/>
              </a:endParaRPr>
            </a:p>
          </p:txBody>
        </p:sp>
        <p:sp>
          <p:nvSpPr>
            <p:cNvPr id="42" name="object 28"/>
            <p:cNvSpPr/>
            <p:nvPr/>
          </p:nvSpPr>
          <p:spPr>
            <a:xfrm>
              <a:off x="9586602" y="5363696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43" name="object 28"/>
            <p:cNvSpPr/>
            <p:nvPr/>
          </p:nvSpPr>
          <p:spPr>
            <a:xfrm>
              <a:off x="9577638" y="4897531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44" name="object 28"/>
            <p:cNvSpPr/>
            <p:nvPr/>
          </p:nvSpPr>
          <p:spPr>
            <a:xfrm>
              <a:off x="9514886" y="4476190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45" name="object 28"/>
            <p:cNvSpPr/>
            <p:nvPr/>
          </p:nvSpPr>
          <p:spPr>
            <a:xfrm>
              <a:off x="9479026" y="4063814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46" name="object 28"/>
            <p:cNvSpPr/>
            <p:nvPr/>
          </p:nvSpPr>
          <p:spPr>
            <a:xfrm>
              <a:off x="9479026" y="3606613"/>
              <a:ext cx="608012" cy="27699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332656"/>
            <a:ext cx="4746483" cy="463097"/>
          </a:xfrm>
          <a:prstGeom prst="rect">
            <a:avLst/>
          </a:prstGeom>
        </p:spPr>
        <p:txBody>
          <a:bodyPr wrap="square" lIns="92857" tIns="46429" rIns="92857" bIns="46429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Gotham Pro Black" panose="02000903040000020004" pitchFamily="50" charset="0"/>
                <a:sym typeface="Wingdings" panose="05000000000000000000" pitchFamily="2" charset="2"/>
              </a:rPr>
              <a:t>РП «СОВРЕМЕННАЯ ШКОЛА» </a:t>
            </a:r>
          </a:p>
        </p:txBody>
      </p:sp>
      <p:sp>
        <p:nvSpPr>
          <p:cNvPr id="3" name="TextBox 2"/>
          <p:cNvSpPr txBox="1"/>
          <p:nvPr/>
        </p:nvSpPr>
        <p:spPr>
          <a:xfrm flipH="1">
            <a:off x="2483768" y="764704"/>
            <a:ext cx="43525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57E1B"/>
                </a:solidFill>
                <a:latin typeface="Century Gothic" panose="020B0502020202020204" pitchFamily="34" charset="0"/>
              </a:rPr>
              <a:t>Качество образования </a:t>
            </a:r>
            <a:endParaRPr lang="ru-RU" sz="1600" b="1" dirty="0">
              <a:solidFill>
                <a:srgbClr val="F57E1B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755576" y="1268760"/>
          <a:ext cx="6696744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36096" y="2924944"/>
            <a:ext cx="2531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Выбор предметов ЕГЭ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Средний балл ЕГЭ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977598"/>
              </p:ext>
            </p:extLst>
          </p:nvPr>
        </p:nvGraphicFramePr>
        <p:xfrm>
          <a:off x="1571604" y="1142984"/>
          <a:ext cx="6600797" cy="485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21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470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407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40764">
                  <a:extLst>
                    <a:ext uri="{9D8B030D-6E8A-4147-A177-3AD203B41FA5}">
                      <a16:colId xmlns:a16="http://schemas.microsoft.com/office/drawing/2014/main" xmlns="" val="135452244"/>
                    </a:ext>
                  </a:extLst>
                </a:gridCol>
              </a:tblGrid>
              <a:tr h="365898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65,0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71,0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Математика 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44,0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Математика Б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238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Информатика и ИКТ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Биология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Физика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Литература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60,3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55,0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56,5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Обществознание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53,0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658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История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53,0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58,0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714876" y="142852"/>
            <a:ext cx="3851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Качество образования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600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52"/>
            <a:ext cx="3851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Качество образования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844824"/>
            <a:ext cx="784887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Выпускники, набравшие выше 80 баллов по двум и более предметам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Романовская Надежда, гимназия № 2 (русский язык, география)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Родионов Георгий, гимназия № 2 (русский язык, физика, математика)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Афонин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Владислав, гимназия № 2 (физика, математика)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Нестеров Никита, гимназия № 2 (русский язык, информатика)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Емельянов Роман, гимназия № 2 (русский язык, английский язык, история)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Антонова Елизавета, СОШ № 4 (русский язык, обществознание)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Харченко Ксения, СОШ № 4 (русский язык, история, обществознание)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Арсентьев Кирилл, СОШ с. Батурино (русский язык, биология)</a:t>
            </a:r>
          </a:p>
          <a:p>
            <a:pPr algn="ctr">
              <a:spcBef>
                <a:spcPct val="50000"/>
              </a:spcBef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7940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64872" y="5835838"/>
            <a:ext cx="6504792" cy="9008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Поэтапное обновление ФГОС и внедрение обновленных на их основе примерных основных общеобразовательных программ</a:t>
            </a:r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xmlns="" id="{8C5D288E-B232-47EC-93F8-B33C6B870FA6}"/>
              </a:ext>
            </a:extLst>
          </p:cNvPr>
          <p:cNvSpPr/>
          <p:nvPr/>
        </p:nvSpPr>
        <p:spPr>
          <a:xfrm>
            <a:off x="-8827" y="0"/>
            <a:ext cx="1600105" cy="68716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grpSp>
        <p:nvGrpSpPr>
          <p:cNvPr id="2" name="Группа 13">
            <a:extLst>
              <a:ext uri="{FF2B5EF4-FFF2-40B4-BE49-F238E27FC236}">
                <a16:creationId xmlns:a16="http://schemas.microsoft.com/office/drawing/2014/main" xmlns="" id="{C7C72102-D79D-4E3E-B650-6C3F596419FC}"/>
              </a:ext>
            </a:extLst>
          </p:cNvPr>
          <p:cNvGrpSpPr/>
          <p:nvPr/>
        </p:nvGrpSpPr>
        <p:grpSpPr>
          <a:xfrm>
            <a:off x="-3591" y="-398450"/>
            <a:ext cx="5167723" cy="1551903"/>
            <a:chOff x="2701674" y="4669653"/>
            <a:chExt cx="6890296" cy="1551903"/>
          </a:xfrm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AB51F50E-19A0-45DC-A4CE-3B370E302D8E}"/>
                </a:ext>
              </a:extLst>
            </p:cNvPr>
            <p:cNvSpPr/>
            <p:nvPr/>
          </p:nvSpPr>
          <p:spPr>
            <a:xfrm>
              <a:off x="2701674" y="5301669"/>
              <a:ext cx="5782569" cy="9198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entury Gothic" panose="020B0502020202020204" pitchFamily="34" charset="0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81A4FB73-F21E-49CC-A24E-AB386DFDF929}"/>
                </a:ext>
              </a:extLst>
            </p:cNvPr>
            <p:cNvSpPr/>
            <p:nvPr/>
          </p:nvSpPr>
          <p:spPr>
            <a:xfrm>
              <a:off x="2849801" y="5400759"/>
              <a:ext cx="6636087" cy="463097"/>
            </a:xfrm>
            <a:prstGeom prst="rect">
              <a:avLst/>
            </a:prstGeom>
          </p:spPr>
          <p:txBody>
            <a:bodyPr wrap="square" lIns="92857" tIns="46429" rIns="92857" bIns="46429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accent1">
                      <a:lumMod val="50000"/>
                    </a:schemeClr>
                  </a:solidFill>
                  <a:latin typeface="Century Gothic" panose="020B0502020202020204" pitchFamily="34" charset="0"/>
                  <a:cs typeface="Gotham Pro Black" panose="02000903040000020004" pitchFamily="50" charset="0"/>
                  <a:sym typeface="Wingdings" panose="05000000000000000000" pitchFamily="2" charset="2"/>
                </a:rPr>
                <a:t>РП «СОВРЕМЕННАЯ ШКОЛА»  </a:t>
              </a:r>
            </a:p>
          </p:txBody>
        </p:sp>
        <p:sp>
          <p:nvSpPr>
            <p:cNvPr id="17" name="object 6">
              <a:extLst>
                <a:ext uri="{FF2B5EF4-FFF2-40B4-BE49-F238E27FC236}">
                  <a16:creationId xmlns:a16="http://schemas.microsoft.com/office/drawing/2014/main" xmlns="" id="{F6C76A09-FC9D-4754-9DD2-8525949630BB}"/>
                </a:ext>
              </a:extLst>
            </p:cNvPr>
            <p:cNvSpPr txBox="1">
              <a:spLocks/>
            </p:cNvSpPr>
            <p:nvPr/>
          </p:nvSpPr>
          <p:spPr>
            <a:xfrm>
              <a:off x="2701674" y="4669653"/>
              <a:ext cx="1347470" cy="153631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38100">
                <a:spcBef>
                  <a:spcPts val="100"/>
                </a:spcBef>
              </a:pPr>
              <a:r>
                <a:rPr lang="ru-RU" sz="9900" kern="0" spc="262" baseline="-6313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lang="ru-RU" sz="3200" kern="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18" name="object 7">
              <a:extLst>
                <a:ext uri="{FF2B5EF4-FFF2-40B4-BE49-F238E27FC236}">
                  <a16:creationId xmlns:a16="http://schemas.microsoft.com/office/drawing/2014/main" xmlns="" id="{5A8C1BEB-C8DD-4346-B0B9-3833C00B5479}"/>
                </a:ext>
              </a:extLst>
            </p:cNvPr>
            <p:cNvSpPr txBox="1"/>
            <p:nvPr/>
          </p:nvSpPr>
          <p:spPr>
            <a:xfrm rot="10860000">
              <a:off x="8907223" y="5333174"/>
              <a:ext cx="684747" cy="756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5910"/>
                </a:lnSpc>
              </a:pPr>
              <a:r>
                <a:rPr sz="6200" dirty="0">
                  <a:solidFill>
                    <a:srgbClr val="3C3773"/>
                  </a:solidFill>
                  <a:latin typeface="Century Gothic" panose="020B0502020202020204" pitchFamily="34" charset="0"/>
                  <a:cs typeface="Calibri"/>
                </a:rPr>
                <a:t>[</a:t>
              </a:r>
              <a:endParaRPr sz="6200" dirty="0"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6D13C055-EE57-4265-9869-BC335C7D077F}"/>
                </a:ext>
              </a:extLst>
            </p:cNvPr>
            <p:cNvSpPr txBox="1"/>
            <p:nvPr/>
          </p:nvSpPr>
          <p:spPr>
            <a:xfrm flipH="1">
              <a:off x="3041821" y="5760799"/>
              <a:ext cx="34716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F57E1B"/>
                  </a:solidFill>
                  <a:latin typeface="Century Gothic" panose="020B0502020202020204" pitchFamily="34" charset="0"/>
                </a:rPr>
                <a:t>НОВЫЙ ФГОС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6D8B4D5-E055-4BB6-9596-F0D4254E32AC}"/>
              </a:ext>
            </a:extLst>
          </p:cNvPr>
          <p:cNvSpPr txBox="1"/>
          <p:nvPr/>
        </p:nvSpPr>
        <p:spPr>
          <a:xfrm>
            <a:off x="2267744" y="126876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ПАСПОРТ </a:t>
            </a:r>
          </a:p>
          <a:p>
            <a:pPr algn="ctr"/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НП «ОБРАЗОВАНИЕ»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131606F-D470-4200-B8CA-27BA60F3C5DE}"/>
              </a:ext>
            </a:extLst>
          </p:cNvPr>
          <p:cNvSpPr txBox="1"/>
          <p:nvPr/>
        </p:nvSpPr>
        <p:spPr>
          <a:xfrm>
            <a:off x="5220072" y="980728"/>
            <a:ext cx="347335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УТВЕРЖДЕН</a:t>
            </a:r>
          </a:p>
          <a:p>
            <a:pPr algn="ctr"/>
            <a:r>
              <a:rPr lang="ru-RU" b="1" dirty="0">
                <a:solidFill>
                  <a:srgbClr val="3B3871"/>
                </a:solidFill>
                <a:latin typeface="Century Gothic" panose="020B0502020202020204" pitchFamily="34" charset="0"/>
              </a:rPr>
              <a:t>Президиумом Совета при Президенте РФ по стратегическому развитию и национальным проектам</a:t>
            </a:r>
          </a:p>
          <a:p>
            <a:pPr algn="r"/>
            <a:r>
              <a:rPr lang="ru-RU" sz="1400" b="1" dirty="0" smtClean="0">
                <a:solidFill>
                  <a:srgbClr val="3B3871"/>
                </a:solidFill>
                <a:latin typeface="Century Gothic" panose="020B0502020202020204" pitchFamily="34" charset="0"/>
              </a:rPr>
              <a:t>(</a:t>
            </a:r>
            <a:r>
              <a:rPr lang="ru-RU" sz="1400" b="1" dirty="0">
                <a:solidFill>
                  <a:srgbClr val="3B3871"/>
                </a:solidFill>
                <a:latin typeface="Century Gothic" panose="020B0502020202020204" pitchFamily="34" charset="0"/>
              </a:rPr>
              <a:t>протокол о 24 декабря 2018 г. №16)</a:t>
            </a:r>
            <a:endParaRPr lang="ru-RU" b="1" dirty="0">
              <a:solidFill>
                <a:srgbClr val="3B387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F030F8C-6564-4328-8BDE-EF588D1283B0}"/>
              </a:ext>
            </a:extLst>
          </p:cNvPr>
          <p:cNvSpPr txBox="1"/>
          <p:nvPr/>
        </p:nvSpPr>
        <p:spPr>
          <a:xfrm>
            <a:off x="1885950" y="3029421"/>
            <a:ext cx="6981357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Из обращения к Федеральному собранию:</a:t>
            </a:r>
          </a:p>
          <a:p>
            <a:r>
              <a:rPr lang="ru-RU" b="1" i="1" dirty="0">
                <a:solidFill>
                  <a:srgbClr val="F57E1B"/>
                </a:solidFill>
                <a:latin typeface="Century Gothic" panose="020B0502020202020204" pitchFamily="34" charset="0"/>
              </a:rPr>
              <a:t>«Должно меняться содержание образования. В государственных стандартах и программах важно отразить приоритеты </a:t>
            </a:r>
            <a:r>
              <a:rPr lang="ru-RU" b="1" i="1" dirty="0" err="1" smtClean="0">
                <a:solidFill>
                  <a:srgbClr val="F57E1B"/>
                </a:solidFill>
                <a:latin typeface="Century Gothic" panose="020B0502020202020204" pitchFamily="34" charset="0"/>
              </a:rPr>
              <a:t>научнотехнологического</a:t>
            </a:r>
            <a:r>
              <a:rPr lang="ru-RU" b="1" i="1" dirty="0" smtClean="0">
                <a:solidFill>
                  <a:srgbClr val="F57E1B"/>
                </a:solidFill>
                <a:latin typeface="Century Gothic" panose="020B0502020202020204" pitchFamily="34" charset="0"/>
              </a:rPr>
              <a:t> </a:t>
            </a:r>
            <a:r>
              <a:rPr lang="ru-RU" b="1" i="1" dirty="0">
                <a:solidFill>
                  <a:srgbClr val="F57E1B"/>
                </a:solidFill>
                <a:latin typeface="Century Gothic" panose="020B0502020202020204" pitchFamily="34" charset="0"/>
              </a:rPr>
              <a:t>развития страны»</a:t>
            </a:r>
          </a:p>
          <a:p>
            <a:pPr algn="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20 февраля 2019 г.</a:t>
            </a:r>
          </a:p>
          <a:p>
            <a:pPr algn="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Президент РФ Путин В.В. </a:t>
            </a:r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xmlns="" id="{8ED41ADB-86C2-4CE4-95A0-80D53EB8DCA5}"/>
              </a:ext>
            </a:extLst>
          </p:cNvPr>
          <p:cNvSpPr/>
          <p:nvPr/>
        </p:nvSpPr>
        <p:spPr>
          <a:xfrm rot="10800000">
            <a:off x="2927015" y="5142760"/>
            <a:ext cx="4743450" cy="579518"/>
          </a:xfrm>
          <a:prstGeom prst="triangle">
            <a:avLst/>
          </a:prstGeom>
          <a:solidFill>
            <a:srgbClr val="F57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318EB2DC-F1D4-4D18-82A2-58AABF7FEDF4}"/>
              </a:ext>
            </a:extLst>
          </p:cNvPr>
          <p:cNvSpPr/>
          <p:nvPr/>
        </p:nvSpPr>
        <p:spPr>
          <a:xfrm>
            <a:off x="1764817" y="980728"/>
            <a:ext cx="3115962" cy="1676893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39229DD7-5C6A-4189-9E67-510FB15A568F}"/>
              </a:ext>
            </a:extLst>
          </p:cNvPr>
          <p:cNvSpPr/>
          <p:nvPr/>
        </p:nvSpPr>
        <p:spPr>
          <a:xfrm>
            <a:off x="5054319" y="980728"/>
            <a:ext cx="3689631" cy="1695085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xmlns="" id="{7FA6A0CA-89A0-47BF-8B48-A15137280FF7}"/>
              </a:ext>
            </a:extLst>
          </p:cNvPr>
          <p:cNvSpPr/>
          <p:nvPr/>
        </p:nvSpPr>
        <p:spPr>
          <a:xfrm>
            <a:off x="1730174" y="2934652"/>
            <a:ext cx="7137133" cy="2150532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0C55FE48-F6AD-4312-825D-B008C5CA7FF6}"/>
              </a:ext>
            </a:extLst>
          </p:cNvPr>
          <p:cNvSpPr/>
          <p:nvPr/>
        </p:nvSpPr>
        <p:spPr>
          <a:xfrm>
            <a:off x="1730174" y="5874690"/>
            <a:ext cx="7137133" cy="861968"/>
          </a:xfrm>
          <a:prstGeom prst="roundRect">
            <a:avLst/>
          </a:prstGeom>
          <a:noFill/>
          <a:ln w="57150">
            <a:solidFill>
              <a:srgbClr val="F57E1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86054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2383</Words>
  <Application>Microsoft Office PowerPoint</Application>
  <PresentationFormat>Экран (4:3)</PresentationFormat>
  <Paragraphs>505</Paragraphs>
  <Slides>19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Средний балл ЕГЭ</vt:lpstr>
      <vt:lpstr>Слайд 8</vt:lpstr>
      <vt:lpstr>Слайд 9</vt:lpstr>
      <vt:lpstr>внедрение новых методов обучения и воспитания, технологий, повышение мотивации обучающихся к обучению, обновление содержания предметных областей </vt:lpstr>
      <vt:lpstr>Слайд 11</vt:lpstr>
      <vt:lpstr>Слайд 12</vt:lpstr>
      <vt:lpstr>Слайд 13</vt:lpstr>
      <vt:lpstr>Слайд 14</vt:lpstr>
      <vt:lpstr>Сеть центров цифрового образования детей "IT-куб"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105</cp:revision>
  <dcterms:created xsi:type="dcterms:W3CDTF">2019-07-31T03:26:50Z</dcterms:created>
  <dcterms:modified xsi:type="dcterms:W3CDTF">2019-09-09T09:28:42Z</dcterms:modified>
</cp:coreProperties>
</file>